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61" r:id="rId2"/>
  </p:sldMasterIdLst>
  <p:notesMasterIdLst>
    <p:notesMasterId r:id="rId24"/>
  </p:notesMasterIdLst>
  <p:handoutMasterIdLst>
    <p:handoutMasterId r:id="rId25"/>
  </p:handoutMasterIdLst>
  <p:sldIdLst>
    <p:sldId id="330" r:id="rId3"/>
    <p:sldId id="331" r:id="rId4"/>
    <p:sldId id="490" r:id="rId5"/>
    <p:sldId id="489" r:id="rId6"/>
    <p:sldId id="333" r:id="rId7"/>
    <p:sldId id="334" r:id="rId8"/>
    <p:sldId id="335" r:id="rId9"/>
    <p:sldId id="336" r:id="rId10"/>
    <p:sldId id="485"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Lst>
  <p:sldSz cx="9144000" cy="6858000" type="screen4x3"/>
  <p:notesSz cx="7019925" cy="9305925"/>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guide id="3" orient="horz" pos="2931">
          <p15:clr>
            <a:srgbClr val="A4A3A4"/>
          </p15:clr>
        </p15:guide>
        <p15:guide id="4"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EF8"/>
    <a:srgbClr val="EBC900"/>
    <a:srgbClr val="25408F"/>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6719" autoAdjust="0"/>
  </p:normalViewPr>
  <p:slideViewPr>
    <p:cSldViewPr>
      <p:cViewPr varScale="1">
        <p:scale>
          <a:sx n="84" d="100"/>
          <a:sy n="84" d="100"/>
        </p:scale>
        <p:origin x="1627" y="4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150" y="-78"/>
      </p:cViewPr>
      <p:guideLst>
        <p:guide orient="horz" pos="2920"/>
        <p:guide pos="2188"/>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608-4467-8707-15FF17A80D6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608-4467-8707-15FF17A80D6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608-4467-8707-15FF17A80D6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608-4467-8707-15FF17A80D6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608-4467-8707-15FF17A80D6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608-4467-8707-15FF17A80D6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608-4467-8707-15FF17A80D6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608-4467-8707-15FF17A80D6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608-4467-8707-15FF17A80D6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608-4467-8707-15FF17A80D6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608-4467-8707-15FF17A80D6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608-4467-8707-15FF17A80D6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13.1</c:v>
                </c:pt>
                <c:pt idx="2">
                  <c:v>12.9</c:v>
                </c:pt>
                <c:pt idx="3">
                  <c:v>13.4</c:v>
                </c:pt>
                <c:pt idx="5">
                  <c:v>11.9</c:v>
                </c:pt>
                <c:pt idx="6">
                  <c:v>10.8</c:v>
                </c:pt>
                <c:pt idx="7">
                  <c:v>11.8</c:v>
                </c:pt>
                <c:pt idx="8">
                  <c:v>17.899999999999999</c:v>
                </c:pt>
                <c:pt idx="12">
                  <c:v>12.5</c:v>
                </c:pt>
              </c:numCache>
            </c:numRef>
          </c:val>
          <c:extLst>
            <c:ext xmlns:c16="http://schemas.microsoft.com/office/drawing/2014/chart" uri="{C3380CC4-5D6E-409C-BE32-E72D297353CC}">
              <c16:uniqueId val="{00000018-C608-4467-8707-15FF17A80D67}"/>
            </c:ext>
          </c:extLst>
        </c:ser>
        <c:dLbls>
          <c:showLegendKey val="0"/>
          <c:showVal val="0"/>
          <c:showCatName val="0"/>
          <c:showSerName val="0"/>
          <c:showPercent val="0"/>
          <c:showBubbleSize val="0"/>
        </c:dLbls>
        <c:gapWidth val="31"/>
        <c:overlap val="100"/>
        <c:axId val="122924256"/>
        <c:axId val="66239768"/>
      </c:barChart>
      <c:catAx>
        <c:axId val="1229242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66239768"/>
        <c:crosses val="autoZero"/>
        <c:auto val="1"/>
        <c:lblAlgn val="ctr"/>
        <c:lblOffset val="100"/>
        <c:noMultiLvlLbl val="0"/>
      </c:catAx>
      <c:valAx>
        <c:axId val="66239768"/>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22924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6689" y="0"/>
            <a:ext cx="3041650" cy="465138"/>
          </a:xfrm>
          <a:prstGeom prst="rect">
            <a:avLst/>
          </a:prstGeom>
        </p:spPr>
        <p:txBody>
          <a:bodyPr vert="horz" lIns="91427" tIns="45714" rIns="91427" bIns="45714" rtlCol="0"/>
          <a:lstStyle>
            <a:lvl1pPr algn="r">
              <a:defRPr sz="1200"/>
            </a:lvl1pPr>
          </a:lstStyle>
          <a:p>
            <a:fld id="{F35BE3A8-653D-40A8-B4BC-B35F17B2384A}" type="datetimeFigureOut">
              <a:rPr lang="en-US" smtClean="0"/>
              <a:t>8/23/2019</a:t>
            </a:fld>
            <a:endParaRPr lang="en-US"/>
          </a:p>
        </p:txBody>
      </p:sp>
      <p:sp>
        <p:nvSpPr>
          <p:cNvPr id="4" name="Footer Placeholder 3"/>
          <p:cNvSpPr>
            <a:spLocks noGrp="1"/>
          </p:cNvSpPr>
          <p:nvPr>
            <p:ph type="ftr" sz="quarter" idx="2"/>
          </p:nvPr>
        </p:nvSpPr>
        <p:spPr>
          <a:xfrm>
            <a:off x="1" y="8839200"/>
            <a:ext cx="3041650"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6689" y="8839200"/>
            <a:ext cx="3041650" cy="465138"/>
          </a:xfrm>
          <a:prstGeom prst="rect">
            <a:avLst/>
          </a:prstGeom>
        </p:spPr>
        <p:txBody>
          <a:bodyPr vert="horz" lIns="91427" tIns="45714" rIns="91427" bIns="45714"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76335"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4275" y="700088"/>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76335"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704850"/>
            <a:ext cx="4700588" cy="3525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073E29-6B16-41FE-B7CD-FA67F1792D4C}" type="slidenum">
              <a:rPr lang="en-US"/>
              <a:pPr>
                <a:defRPr/>
              </a:pPr>
              <a:t>2</a:t>
            </a:fld>
            <a:endParaRPr lang="en-US"/>
          </a:p>
        </p:txBody>
      </p:sp>
    </p:spTree>
    <p:extLst>
      <p:ext uri="{BB962C8B-B14F-4D97-AF65-F5344CB8AC3E}">
        <p14:creationId xmlns:p14="http://schemas.microsoft.com/office/powerpoint/2010/main" val="2270771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82F45-437A-49CA-AFBE-96997A1B5EAF}" type="slidenum">
              <a:rPr lang="en-US" smtClean="0">
                <a:solidFill>
                  <a:srgbClr val="000000"/>
                </a:solidFill>
                <a:latin typeface="Arial" pitchFamily="34" charset="0"/>
              </a:rPr>
              <a:pPr fontAlgn="base">
                <a:spcBef>
                  <a:spcPct val="0"/>
                </a:spcBef>
                <a:spcAft>
                  <a:spcPct val="0"/>
                </a:spcAft>
                <a:defRPr/>
              </a:pPr>
              <a:t>18</a:t>
            </a:fld>
            <a:endParaRPr lang="en-US" smtClean="0">
              <a:solidFill>
                <a:srgbClr val="000000"/>
              </a:solidFill>
              <a:latin typeface="Arial" pitchFamily="34" charset="0"/>
            </a:endParaRPr>
          </a:p>
        </p:txBody>
      </p:sp>
      <p:sp>
        <p:nvSpPr>
          <p:cNvPr id="94515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45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403472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753BF1-8BF3-4878-9EC9-3C0D3E35C9ED}" type="slidenum">
              <a:rPr lang="en-US" smtClean="0">
                <a:solidFill>
                  <a:srgbClr val="000000"/>
                </a:solidFill>
                <a:latin typeface="Arial" pitchFamily="34" charset="0"/>
              </a:rPr>
              <a:pPr fontAlgn="base">
                <a:spcBef>
                  <a:spcPct val="0"/>
                </a:spcBef>
                <a:spcAft>
                  <a:spcPct val="0"/>
                </a:spcAft>
                <a:defRPr/>
              </a:pPr>
              <a:t>19</a:t>
            </a:fld>
            <a:endParaRPr lang="en-US" smtClean="0">
              <a:solidFill>
                <a:srgbClr val="000000"/>
              </a:solidFill>
              <a:latin typeface="Arial" pitchFamily="34" charset="0"/>
            </a:endParaRPr>
          </a:p>
        </p:txBody>
      </p:sp>
      <p:sp>
        <p:nvSpPr>
          <p:cNvPr id="94720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47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55815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1C8C9F-DC41-4026-ACBD-27B25B901DB6}" type="slidenum">
              <a:rPr lang="en-US" smtClean="0">
                <a:solidFill>
                  <a:srgbClr val="000000"/>
                </a:solidFill>
                <a:latin typeface="Arial" pitchFamily="34" charset="0"/>
              </a:rPr>
              <a:pPr fontAlgn="base">
                <a:spcBef>
                  <a:spcPct val="0"/>
                </a:spcBef>
                <a:spcAft>
                  <a:spcPct val="0"/>
                </a:spcAft>
                <a:defRPr/>
              </a:pPr>
              <a:t>20</a:t>
            </a:fld>
            <a:endParaRPr lang="en-US" smtClean="0">
              <a:solidFill>
                <a:srgbClr val="000000"/>
              </a:solidFill>
              <a:latin typeface="Arial" pitchFamily="34" charset="0"/>
            </a:endParaRPr>
          </a:p>
        </p:txBody>
      </p:sp>
      <p:sp>
        <p:nvSpPr>
          <p:cNvPr id="948227"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48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262260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653F339-2967-49A9-9A0E-5D4006AE7F58}" type="slidenum">
              <a:rPr lang="en-US" smtClean="0"/>
              <a:pPr/>
              <a:t>21</a:t>
            </a:fld>
            <a:endParaRPr lang="en-US" smtClean="0"/>
          </a:p>
        </p:txBody>
      </p:sp>
      <p:sp>
        <p:nvSpPr>
          <p:cNvPr id="97283" name="Rectangle 2"/>
          <p:cNvSpPr>
            <a:spLocks noGrp="1" noRot="1" noChangeAspect="1" noChangeArrowheads="1" noTextEdit="1"/>
          </p:cNvSpPr>
          <p:nvPr>
            <p:ph type="sldImg"/>
          </p:nvPr>
        </p:nvSpPr>
        <p:spPr>
          <a:xfrm>
            <a:off x="1193800" y="706438"/>
            <a:ext cx="4713288" cy="3535362"/>
          </a:xfrm>
          <a:ln/>
        </p:spPr>
      </p:sp>
      <p:sp>
        <p:nvSpPr>
          <p:cNvPr id="97284" name="Rectangle 3"/>
          <p:cNvSpPr>
            <a:spLocks noGrp="1" noChangeArrowheads="1"/>
          </p:cNvSpPr>
          <p:nvPr>
            <p:ph type="body" idx="1"/>
          </p:nvPr>
        </p:nvSpPr>
        <p:spPr>
          <a:noFill/>
          <a:ln/>
        </p:spPr>
        <p:txBody>
          <a:bodyPr/>
          <a:lstStyle/>
          <a:p>
            <a:pPr eaLnBrk="1" hangingPunct="1"/>
            <a:r>
              <a:rPr lang="en-US" smtClean="0"/>
              <a:t>The bottom line is that sexual behavior is fluid– it changes over time. Therefore it isn’t sufficient to ask only during an initial visit and nevermore. We must ask again and again over time.</a:t>
            </a:r>
          </a:p>
          <a:p>
            <a:pPr eaLnBrk="1" hangingPunct="1"/>
            <a:r>
              <a:rPr lang="en-US" smtClean="0"/>
              <a:t>It is also to continually keep in mind that sexual exposures are no infrequently part of the clinical picture. For example, undiagnosed pregnancy must be considered in young women with abdominal pain; sexually-acquired pathogens in the setting of infection; and sexual abuse in patients who present with suspicious injuries or chronic pain syndromes.</a:t>
            </a:r>
          </a:p>
        </p:txBody>
      </p:sp>
    </p:spTree>
    <p:extLst>
      <p:ext uri="{BB962C8B-B14F-4D97-AF65-F5344CB8AC3E}">
        <p14:creationId xmlns:p14="http://schemas.microsoft.com/office/powerpoint/2010/main" val="236370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rPr>
              <a:t>Data for this slide are from the 2015 West Virginia Youth Risk Behavior Survey. This slide shows the percentage of high school students who were ever tested for HIV (not including tests done when donating blood). </a:t>
            </a:r>
            <a:endParaRPr lang="en-US"/>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13.1. The percentage for Male students is 12.9. The percentage for Female students is 13.4. The percentage for 9th grade students is 11.9. The percentage for 10th grade students is 10.8. The percentage for 11th grade students is 11.8. The percentage for 12th grade students is 17.9. The percentage for White students is 12.5. All Hispanic students are included in the Hispanic category.  All other races are non-Hispanic. Note: This graph contains weighted results. Missing bar indicates fewer than 100 students in this subgroup.</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12th grade students is higher than for 10th grade students. (Based on t-test analysis, p &lt; 0.05.)</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4</a:t>
            </a:fld>
            <a:endParaRPr lang="en-US"/>
          </a:p>
        </p:txBody>
      </p:sp>
    </p:spTree>
    <p:extLst>
      <p:ext uri="{BB962C8B-B14F-4D97-AF65-F5344CB8AC3E}">
        <p14:creationId xmlns:p14="http://schemas.microsoft.com/office/powerpoint/2010/main" val="188291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F4CE627-845C-4A9B-AA21-B0A9AD4653FB}" type="slidenum">
              <a:rPr lang="en-US" smtClean="0"/>
              <a:pPr/>
              <a:t>6</a:t>
            </a:fld>
            <a:endParaRPr lang="en-US" smtClean="0"/>
          </a:p>
        </p:txBody>
      </p:sp>
      <p:sp>
        <p:nvSpPr>
          <p:cNvPr id="78851" name="Rectangle 2"/>
          <p:cNvSpPr>
            <a:spLocks noGrp="1" noRot="1" noChangeAspect="1" noChangeArrowheads="1" noTextEdit="1"/>
          </p:cNvSpPr>
          <p:nvPr>
            <p:ph type="sldImg"/>
          </p:nvPr>
        </p:nvSpPr>
        <p:spPr>
          <a:xfrm>
            <a:off x="1193800" y="706438"/>
            <a:ext cx="4713288" cy="3535362"/>
          </a:xfrm>
          <a:ln/>
        </p:spPr>
      </p:sp>
      <p:sp>
        <p:nvSpPr>
          <p:cNvPr id="78852" name="Rectangle 3"/>
          <p:cNvSpPr>
            <a:spLocks noGrp="1" noChangeArrowheads="1"/>
          </p:cNvSpPr>
          <p:nvPr>
            <p:ph type="body" idx="1"/>
          </p:nvPr>
        </p:nvSpPr>
        <p:spPr>
          <a:noFill/>
          <a:ln/>
        </p:spPr>
        <p:txBody>
          <a:bodyPr/>
          <a:lstStyle/>
          <a:p>
            <a:pPr eaLnBrk="1" hangingPunct="1"/>
            <a:r>
              <a:rPr lang="en-US" smtClean="0"/>
              <a:t>Studies show that a minority of primary care clinicians obtain a sexual history routinely when seeing adult patients for an initial office visit– a visit that should be comprehensive enough to include this part of the history.</a:t>
            </a:r>
          </a:p>
          <a:p>
            <a:pPr eaLnBrk="1" hangingPunct="1"/>
            <a:r>
              <a:rPr lang="en-US" smtClean="0"/>
              <a:t>Clinicians ask even less often during successive visits– a fact that is most unfortunate when you consider that sexual behavior changes over time, and there may be new, clinically-relevant information to be obtained.</a:t>
            </a:r>
          </a:p>
        </p:txBody>
      </p:sp>
    </p:spTree>
    <p:extLst>
      <p:ext uri="{BB962C8B-B14F-4D97-AF65-F5344CB8AC3E}">
        <p14:creationId xmlns:p14="http://schemas.microsoft.com/office/powerpoint/2010/main" val="169489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629A681-4DB2-4433-809D-C349B07C203E}" type="slidenum">
              <a:rPr lang="en-US" smtClean="0"/>
              <a:pPr/>
              <a:t>10</a:t>
            </a:fld>
            <a:endParaRPr lang="en-US" smtClean="0"/>
          </a:p>
        </p:txBody>
      </p:sp>
      <p:sp>
        <p:nvSpPr>
          <p:cNvPr id="75779" name="Rectangle 2"/>
          <p:cNvSpPr>
            <a:spLocks noGrp="1" noRot="1" noChangeAspect="1" noChangeArrowheads="1" noTextEdit="1"/>
          </p:cNvSpPr>
          <p:nvPr>
            <p:ph type="sldImg"/>
          </p:nvPr>
        </p:nvSpPr>
        <p:spPr>
          <a:xfrm>
            <a:off x="1193800" y="706438"/>
            <a:ext cx="4713288" cy="3535362"/>
          </a:xfrm>
          <a:ln/>
        </p:spPr>
      </p:sp>
      <p:sp>
        <p:nvSpPr>
          <p:cNvPr id="75780" name="Rectangle 3"/>
          <p:cNvSpPr>
            <a:spLocks noGrp="1" noChangeArrowheads="1"/>
          </p:cNvSpPr>
          <p:nvPr>
            <p:ph type="body" idx="1"/>
          </p:nvPr>
        </p:nvSpPr>
        <p:spPr>
          <a:noFill/>
          <a:ln/>
        </p:spPr>
        <p:txBody>
          <a:bodyPr/>
          <a:lstStyle/>
          <a:p>
            <a:pPr eaLnBrk="1" hangingPunct="1"/>
            <a:r>
              <a:rPr lang="en-US" smtClean="0"/>
              <a:t>By taking a comprehensive sexual history that includes discussing sexual identity and orientation, identifying risk behaviors and a history of sexual abuse, and asking about sexual satisfaction…</a:t>
            </a:r>
          </a:p>
        </p:txBody>
      </p:sp>
    </p:spTree>
    <p:extLst>
      <p:ext uri="{BB962C8B-B14F-4D97-AF65-F5344CB8AC3E}">
        <p14:creationId xmlns:p14="http://schemas.microsoft.com/office/powerpoint/2010/main" val="214025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7689F3-D889-4035-97FE-52FE649A3228}" type="slidenum">
              <a:rPr lang="en-US" smtClean="0">
                <a:solidFill>
                  <a:srgbClr val="000000"/>
                </a:solidFill>
                <a:latin typeface="Arial" pitchFamily="34" charset="0"/>
              </a:rPr>
              <a:pPr fontAlgn="base">
                <a:spcBef>
                  <a:spcPct val="0"/>
                </a:spcBef>
                <a:spcAft>
                  <a:spcPct val="0"/>
                </a:spcAft>
                <a:defRPr/>
              </a:pPr>
              <a:t>11</a:t>
            </a:fld>
            <a:endParaRPr lang="en-US" smtClean="0">
              <a:solidFill>
                <a:srgbClr val="000000"/>
              </a:solidFill>
              <a:latin typeface="Arial" pitchFamily="34" charset="0"/>
            </a:endParaRPr>
          </a:p>
        </p:txBody>
      </p:sp>
      <p:sp>
        <p:nvSpPr>
          <p:cNvPr id="93491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34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08454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2429E9-9186-427C-A2F2-E4DA89D5E766}" type="slidenum">
              <a:rPr lang="en-US" smtClean="0">
                <a:solidFill>
                  <a:srgbClr val="000000"/>
                </a:solidFill>
                <a:latin typeface="Arial" pitchFamily="34" charset="0"/>
              </a:rPr>
              <a:pPr fontAlgn="base">
                <a:spcBef>
                  <a:spcPct val="0"/>
                </a:spcBef>
                <a:spcAft>
                  <a:spcPct val="0"/>
                </a:spcAft>
                <a:defRPr/>
              </a:pPr>
              <a:t>12</a:t>
            </a:fld>
            <a:endParaRPr lang="en-US" smtClean="0">
              <a:solidFill>
                <a:srgbClr val="000000"/>
              </a:solidFill>
              <a:latin typeface="Arial" pitchFamily="34" charset="0"/>
            </a:endParaRPr>
          </a:p>
        </p:txBody>
      </p:sp>
      <p:sp>
        <p:nvSpPr>
          <p:cNvPr id="935939"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3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52847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7D753-2B06-402D-863F-48C2F02657E8}" type="slidenum">
              <a:rPr lang="en-US" smtClean="0">
                <a:solidFill>
                  <a:srgbClr val="000000"/>
                </a:solidFill>
                <a:latin typeface="Arial" pitchFamily="34" charset="0"/>
              </a:rPr>
              <a:pPr fontAlgn="base">
                <a:spcBef>
                  <a:spcPct val="0"/>
                </a:spcBef>
                <a:spcAft>
                  <a:spcPct val="0"/>
                </a:spcAft>
                <a:defRPr/>
              </a:pPr>
              <a:t>13</a:t>
            </a:fld>
            <a:endParaRPr lang="en-US" smtClean="0">
              <a:solidFill>
                <a:srgbClr val="000000"/>
              </a:solidFill>
              <a:latin typeface="Arial" pitchFamily="34" charset="0"/>
            </a:endParaRPr>
          </a:p>
        </p:txBody>
      </p:sp>
      <p:sp>
        <p:nvSpPr>
          <p:cNvPr id="936963" name="Rectangle 2"/>
          <p:cNvSpPr>
            <a:spLocks noGrp="1" noRot="1" noChangeAspect="1" noChangeArrowheads="1" noTextEdit="1"/>
          </p:cNvSpPr>
          <p:nvPr>
            <p:ph type="sldImg"/>
          </p:nvPr>
        </p:nvSpPr>
        <p:spPr bwMode="auto">
          <a:xfrm>
            <a:off x="1168400" y="704850"/>
            <a:ext cx="4700588" cy="3525838"/>
          </a:xfrm>
          <a:solidFill>
            <a:srgbClr val="FFFFFF"/>
          </a:solidFill>
          <a:ln>
            <a:solidFill>
              <a:srgbClr val="000000"/>
            </a:solidFill>
            <a:miter lim="800000"/>
            <a:headEnd/>
            <a:tailEnd/>
          </a:ln>
        </p:spPr>
      </p:sp>
      <p:sp>
        <p:nvSpPr>
          <p:cNvPr id="9369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34516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7BC4CA-B5B6-455D-B4DE-A93E1FBE5BB4}" type="slidenum">
              <a:rPr lang="en-US" smtClean="0">
                <a:solidFill>
                  <a:srgbClr val="000000"/>
                </a:solidFill>
                <a:latin typeface="Arial" pitchFamily="34" charset="0"/>
              </a:rPr>
              <a:pPr fontAlgn="base">
                <a:spcBef>
                  <a:spcPct val="0"/>
                </a:spcBef>
                <a:spcAft>
                  <a:spcPct val="0"/>
                </a:spcAft>
                <a:defRPr/>
              </a:pPr>
              <a:t>14</a:t>
            </a:fld>
            <a:endParaRPr lang="en-US" smtClean="0">
              <a:solidFill>
                <a:srgbClr val="000000"/>
              </a:solidFill>
              <a:latin typeface="Arial" pitchFamily="34" charset="0"/>
            </a:endParaRPr>
          </a:p>
        </p:txBody>
      </p:sp>
      <p:sp>
        <p:nvSpPr>
          <p:cNvPr id="940035"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40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4279158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3068E8-2B1E-411B-9BA6-AA602DBB8936}" type="slidenum">
              <a:rPr lang="en-US" smtClean="0">
                <a:solidFill>
                  <a:srgbClr val="000000"/>
                </a:solidFill>
                <a:latin typeface="Arial" pitchFamily="34" charset="0"/>
              </a:rPr>
              <a:pPr fontAlgn="base">
                <a:spcBef>
                  <a:spcPct val="0"/>
                </a:spcBef>
                <a:spcAft>
                  <a:spcPct val="0"/>
                </a:spcAft>
                <a:defRPr/>
              </a:pPr>
              <a:t>16</a:t>
            </a:fld>
            <a:endParaRPr lang="en-US" smtClean="0">
              <a:solidFill>
                <a:srgbClr val="000000"/>
              </a:solidFill>
              <a:latin typeface="Arial" pitchFamily="34" charset="0"/>
            </a:endParaRPr>
          </a:p>
        </p:txBody>
      </p:sp>
      <p:sp>
        <p:nvSpPr>
          <p:cNvPr id="942083" name="Rectangle 2"/>
          <p:cNvSpPr>
            <a:spLocks noGrp="1" noRot="1" noChangeAspect="1" noChangeArrowheads="1" noTextEdit="1"/>
          </p:cNvSpPr>
          <p:nvPr>
            <p:ph type="sldImg"/>
          </p:nvPr>
        </p:nvSpPr>
        <p:spPr bwMode="auto">
          <a:xfrm>
            <a:off x="1168400" y="704850"/>
            <a:ext cx="4700588" cy="3525838"/>
          </a:xfrm>
          <a:noFill/>
          <a:ln>
            <a:solidFill>
              <a:srgbClr val="000000"/>
            </a:solidFill>
            <a:miter lim="800000"/>
            <a:headEnd/>
            <a:tailEnd/>
          </a:ln>
        </p:spPr>
      </p:sp>
      <p:sp>
        <p:nvSpPr>
          <p:cNvPr id="942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072234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EBC9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pPr>
                <a:defRPr/>
              </a:pPr>
              <a:t>‹#›</a:t>
            </a:fld>
            <a:endParaRPr lang="en-US"/>
          </a:p>
        </p:txBody>
      </p:sp>
      <p:pic>
        <p:nvPicPr>
          <p:cNvPr id="7" name="Picture 2" descr="T:\Marketing and Print Templates-Materials\Logo\MAAETC-logo-color-4Web-4PPT.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6200" y="685800"/>
            <a:ext cx="13715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298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251743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1" name="Picture 2" descr="T:\Marketing and Print Templates-Materials\Logo\MAAETC-logo-color-4Web-4PPT.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6200" y="685800"/>
            <a:ext cx="13715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06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rgbClr val="C000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Tree>
    <p:extLst>
      <p:ext uri="{BB962C8B-B14F-4D97-AF65-F5344CB8AC3E}">
        <p14:creationId xmlns:p14="http://schemas.microsoft.com/office/powerpoint/2010/main" val="27765627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C00000"/>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spTree>
    <p:extLst>
      <p:ext uri="{BB962C8B-B14F-4D97-AF65-F5344CB8AC3E}">
        <p14:creationId xmlns:p14="http://schemas.microsoft.com/office/powerpoint/2010/main" val="2613695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spTree>
    <p:extLst>
      <p:ext uri="{BB962C8B-B14F-4D97-AF65-F5344CB8AC3E}">
        <p14:creationId xmlns:p14="http://schemas.microsoft.com/office/powerpoint/2010/main" val="3190455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spTree>
    <p:extLst>
      <p:ext uri="{BB962C8B-B14F-4D97-AF65-F5344CB8AC3E}">
        <p14:creationId xmlns:p14="http://schemas.microsoft.com/office/powerpoint/2010/main" val="63478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smtClean="0"/>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spTree>
    <p:extLst>
      <p:ext uri="{BB962C8B-B14F-4D97-AF65-F5344CB8AC3E}">
        <p14:creationId xmlns:p14="http://schemas.microsoft.com/office/powerpoint/2010/main" val="245671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86200" y="6675120"/>
            <a:ext cx="1380057"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AETC</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spTree>
    <p:extLst>
      <p:ext uri="{BB962C8B-B14F-4D97-AF65-F5344CB8AC3E}">
        <p14:creationId xmlns:p14="http://schemas.microsoft.com/office/powerpoint/2010/main" val="1198737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203330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sp>
        <p:nvSpPr>
          <p:cNvPr id="2" name="Title 1"/>
          <p:cNvSpPr>
            <a:spLocks noGrp="1"/>
          </p:cNvSpPr>
          <p:nvPr>
            <p:ph type="title"/>
          </p:nvPr>
        </p:nvSpPr>
        <p:spPr/>
        <p:txBody>
          <a:bodyPr/>
          <a:lstStyle>
            <a:lvl1pPr>
              <a:defRPr>
                <a:solidFill>
                  <a:srgbClr val="EBC9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a:solidFill>
                  <a:schemeClr val="bg1"/>
                </a:solidFill>
              </a:defRPr>
            </a:lvl1pPr>
            <a:lvl2pPr>
              <a:defRPr>
                <a:solidFill>
                  <a:srgbClr val="EBC900"/>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0014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3"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a:lvl1pPr>
            <a:lvl2pPr>
              <a:defRPr sz="2400">
                <a:solidFill>
                  <a:srgbClr val="EBC90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spTree>
    <p:extLst>
      <p:ext uri="{BB962C8B-B14F-4D97-AF65-F5344CB8AC3E}">
        <p14:creationId xmlns:p14="http://schemas.microsoft.com/office/powerpoint/2010/main" val="123841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Rectangle 15"/>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2742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5"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2414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1818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5"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6074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B3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3886200" y="6675119"/>
            <a:ext cx="1380058" cy="276999"/>
          </a:xfrm>
          <a:prstGeom prst="rect">
            <a:avLst/>
          </a:prstGeom>
        </p:spPr>
        <p:txBody>
          <a:bodyPr wrap="none">
            <a:spAutoFit/>
          </a:bodyPr>
          <a:lstStyle/>
          <a:p>
            <a:pPr algn="ctr"/>
            <a:r>
              <a:rPr lang="en-US" baseline="30000" dirty="0" smtClean="0">
                <a:solidFill>
                  <a:srgbClr val="C00000"/>
                </a:solidFill>
              </a:rPr>
              <a:t>MidAtlantic AETC</a:t>
            </a:r>
          </a:p>
        </p:txBody>
      </p:sp>
      <p:pic>
        <p:nvPicPr>
          <p:cNvPr id="14"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163733"/>
            <a:ext cx="618067" cy="6180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86919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72711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B4094"/>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762000" y="62484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580894229"/>
      </p:ext>
    </p:extLst>
  </p:cSld>
  <p:clrMap bg1="lt1" tx1="dk1" bg2="lt2" tx2="dk2" accent1="accent1" accent2="accent2" accent3="accent3" accent4="accent4" accent5="accent5" accent6="accent6" hlink="hlink" folHlink="folHlink"/>
  <p:sldLayoutIdLst>
    <p:sldLayoutId id="2147483718" r:id="rId1"/>
    <p:sldLayoutId id="2147483728" r:id="rId2"/>
    <p:sldLayoutId id="2147483738" r:id="rId3"/>
    <p:sldLayoutId id="2147483729" r:id="rId4"/>
    <p:sldLayoutId id="2147483731" r:id="rId5"/>
    <p:sldLayoutId id="2147483732" r:id="rId6"/>
    <p:sldLayoutId id="2147483733" r:id="rId7"/>
    <p:sldLayoutId id="2147483734" r:id="rId8"/>
    <p:sldLayoutId id="2147483735" r:id="rId9"/>
    <p:sldLayoutId id="2147483740" r:id="rId10"/>
  </p:sldLayoutIdLst>
  <p:timing>
    <p:tnLst>
      <p:par>
        <p:cTn id="1" dur="indefinite" restart="never" nodeType="tmRoot"/>
      </p:par>
    </p:tnLst>
  </p:timing>
  <p:hf hdr="0" dt="0"/>
  <p:txStyles>
    <p:titleStyle>
      <a:lvl1pPr algn="ctr" rtl="0" eaLnBrk="0" fontAlgn="base" hangingPunct="0">
        <a:spcBef>
          <a:spcPct val="0"/>
        </a:spcBef>
        <a:spcAft>
          <a:spcPct val="0"/>
        </a:spcAft>
        <a:defRPr sz="3600" kern="1200">
          <a:solidFill>
            <a:srgbClr val="EBC900"/>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EBC9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1DEF8"/>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25" r:id="rId8"/>
    <p:sldLayoutId id="2147483717" r:id="rId9"/>
  </p:sldLayoutIdLst>
  <p:timing>
    <p:tnLst>
      <p:par>
        <p:cTn id="1" dur="indefinite" restart="never" nodeType="tmRoot"/>
      </p:par>
    </p:tnLst>
  </p:timing>
  <p:hf hdr="0" dt="0"/>
  <p:txStyles>
    <p:titleStyle>
      <a:lvl1pPr algn="ctr" rtl="0" eaLnBrk="0" fontAlgn="base" hangingPunct="0">
        <a:spcBef>
          <a:spcPct val="0"/>
        </a:spcBef>
        <a:spcAft>
          <a:spcPct val="0"/>
        </a:spcAft>
        <a:defRPr sz="3600" kern="1200">
          <a:solidFill>
            <a:srgbClr val="25408F"/>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C0000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rgbClr val="25408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hyperlink" Target="http://www.cdc.gov/mmwr/preview/mmwrhtml/rr5402a1.ht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www.ashasexualhealth.org/stdsstis/statistic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thebodypro.com/cdc/cdcpag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Let’s Play!</a:t>
            </a:r>
            <a:endParaRPr lang="en-US" dirty="0">
              <a:solidFill>
                <a:schemeClr val="bg1"/>
              </a:solidFill>
            </a:endParaRPr>
          </a:p>
        </p:txBody>
      </p:sp>
      <p:sp>
        <p:nvSpPr>
          <p:cNvPr id="3" name="Content Placeholder 2"/>
          <p:cNvSpPr>
            <a:spLocks noGrp="1"/>
          </p:cNvSpPr>
          <p:nvPr>
            <p:ph idx="1"/>
          </p:nvPr>
        </p:nvSpPr>
        <p:spPr/>
        <p:txBody>
          <a:bodyPr/>
          <a:lstStyle/>
          <a:p>
            <a:endParaRPr lang="en-US" sz="3000" dirty="0" smtClean="0"/>
          </a:p>
          <a:p>
            <a:pPr marL="0" indent="0" algn="ctr">
              <a:buNone/>
            </a:pPr>
            <a:r>
              <a:rPr lang="en-US" sz="3000" dirty="0" smtClean="0"/>
              <a:t>HIV </a:t>
            </a:r>
            <a:r>
              <a:rPr lang="en-US" sz="3000" dirty="0"/>
              <a:t>Risk Assessment and Conducting a Sexual History</a:t>
            </a:r>
          </a:p>
          <a:p>
            <a:endParaRPr lang="en-US" sz="3000" dirty="0" smtClean="0"/>
          </a:p>
          <a:p>
            <a:pPr marL="0" indent="0" algn="ctr">
              <a:buNone/>
            </a:pPr>
            <a:r>
              <a:rPr lang="en-US" sz="3000" smtClean="0"/>
              <a:t>Jeannette Southerly, BSN, RN, ACRN</a:t>
            </a:r>
            <a:endParaRPr lang="en-US" sz="3000" dirty="0"/>
          </a:p>
          <a:p>
            <a:pPr marL="0" indent="0">
              <a:buNone/>
            </a:pPr>
            <a:endParaRPr lang="en-US" dirty="0"/>
          </a:p>
        </p:txBody>
      </p:sp>
    </p:spTree>
    <p:extLst>
      <p:ext uri="{BB962C8B-B14F-4D97-AF65-F5344CB8AC3E}">
        <p14:creationId xmlns:p14="http://schemas.microsoft.com/office/powerpoint/2010/main" val="416916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09600" y="1371600"/>
            <a:ext cx="8229600" cy="4495800"/>
          </a:xfrm>
        </p:spPr>
        <p:txBody>
          <a:bodyPr/>
          <a:lstStyle/>
          <a:p>
            <a:pPr eaLnBrk="1" hangingPunct="1">
              <a:lnSpc>
                <a:spcPct val="90000"/>
              </a:lnSpc>
              <a:buClr>
                <a:schemeClr val="bg1"/>
              </a:buClr>
            </a:pPr>
            <a:r>
              <a:rPr lang="en-US" sz="2800" dirty="0" smtClean="0"/>
              <a:t>Discuss sexual identity/orientation:</a:t>
            </a:r>
          </a:p>
          <a:p>
            <a:pPr lvl="1" eaLnBrk="1" hangingPunct="1">
              <a:lnSpc>
                <a:spcPct val="90000"/>
              </a:lnSpc>
              <a:buClr>
                <a:schemeClr val="bg1"/>
              </a:buClr>
            </a:pPr>
            <a:r>
              <a:rPr lang="en-US" sz="2400" dirty="0" smtClean="0"/>
              <a:t>Assess level of self-acceptance </a:t>
            </a:r>
          </a:p>
          <a:p>
            <a:pPr lvl="1" eaLnBrk="1" hangingPunct="1">
              <a:lnSpc>
                <a:spcPct val="90000"/>
              </a:lnSpc>
              <a:buClr>
                <a:schemeClr val="bg1"/>
              </a:buClr>
              <a:buFontTx/>
              <a:buNone/>
            </a:pPr>
            <a:endParaRPr lang="en-US" sz="600" dirty="0"/>
          </a:p>
          <a:p>
            <a:pPr eaLnBrk="1" hangingPunct="1">
              <a:lnSpc>
                <a:spcPct val="90000"/>
              </a:lnSpc>
              <a:buClr>
                <a:schemeClr val="bg1"/>
              </a:buClr>
            </a:pPr>
            <a:r>
              <a:rPr lang="en-US" sz="2800" dirty="0" smtClean="0"/>
              <a:t>Identify risk behaviors for:</a:t>
            </a:r>
          </a:p>
          <a:p>
            <a:pPr lvl="1" eaLnBrk="1" hangingPunct="1">
              <a:lnSpc>
                <a:spcPct val="90000"/>
              </a:lnSpc>
              <a:buClr>
                <a:schemeClr val="bg1"/>
              </a:buClr>
            </a:pPr>
            <a:r>
              <a:rPr lang="en-US" sz="2400" dirty="0" smtClean="0"/>
              <a:t>Unintended pregnancy</a:t>
            </a:r>
          </a:p>
          <a:p>
            <a:pPr lvl="1" eaLnBrk="1" hangingPunct="1">
              <a:lnSpc>
                <a:spcPct val="90000"/>
              </a:lnSpc>
              <a:buClr>
                <a:schemeClr val="bg1"/>
              </a:buClr>
            </a:pPr>
            <a:r>
              <a:rPr lang="en-US" sz="2400" dirty="0" smtClean="0"/>
              <a:t>Sexually transmitted diseases</a:t>
            </a:r>
          </a:p>
          <a:p>
            <a:pPr lvl="1" eaLnBrk="1" hangingPunct="1">
              <a:lnSpc>
                <a:spcPct val="90000"/>
              </a:lnSpc>
              <a:buClr>
                <a:schemeClr val="bg1"/>
              </a:buClr>
              <a:buFontTx/>
              <a:buNone/>
            </a:pPr>
            <a:endParaRPr lang="en-US" sz="675" dirty="0"/>
          </a:p>
          <a:p>
            <a:pPr eaLnBrk="1" hangingPunct="1">
              <a:lnSpc>
                <a:spcPct val="90000"/>
              </a:lnSpc>
              <a:buClr>
                <a:schemeClr val="bg1"/>
              </a:buClr>
            </a:pPr>
            <a:r>
              <a:rPr lang="en-US" sz="2800" dirty="0" smtClean="0"/>
              <a:t>Ask about sexual abuse</a:t>
            </a:r>
          </a:p>
          <a:p>
            <a:pPr eaLnBrk="1" hangingPunct="1">
              <a:lnSpc>
                <a:spcPct val="90000"/>
              </a:lnSpc>
              <a:buClr>
                <a:schemeClr val="bg1"/>
              </a:buClr>
              <a:buFontTx/>
              <a:buNone/>
            </a:pPr>
            <a:endParaRPr lang="en-US" sz="675" dirty="0"/>
          </a:p>
          <a:p>
            <a:pPr eaLnBrk="1" hangingPunct="1">
              <a:lnSpc>
                <a:spcPct val="90000"/>
              </a:lnSpc>
              <a:buClr>
                <a:schemeClr val="bg1"/>
              </a:buClr>
            </a:pPr>
            <a:r>
              <a:rPr lang="en-US" sz="2800" dirty="0" smtClean="0"/>
              <a:t>Ask about sexual satisfaction</a:t>
            </a:r>
          </a:p>
        </p:txBody>
      </p:sp>
      <p:sp>
        <p:nvSpPr>
          <p:cNvPr id="4" name="Title 3"/>
          <p:cNvSpPr>
            <a:spLocks noGrp="1"/>
          </p:cNvSpPr>
          <p:nvPr>
            <p:ph type="title"/>
          </p:nvPr>
        </p:nvSpPr>
        <p:spPr>
          <a:xfrm>
            <a:off x="1676400" y="152400"/>
            <a:ext cx="6172200" cy="857250"/>
          </a:xfrm>
        </p:spPr>
        <p:txBody>
          <a:bodyPr>
            <a:normAutofit fontScale="90000"/>
          </a:bodyPr>
          <a:lstStyle/>
          <a:p>
            <a:r>
              <a:rPr lang="en-US" dirty="0" smtClean="0"/>
              <a:t>Taking a Comprehensive History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idx="4294967295"/>
          </p:nvPr>
        </p:nvSpPr>
        <p:spPr>
          <a:xfrm>
            <a:off x="1143000" y="609600"/>
            <a:ext cx="6172200" cy="857250"/>
          </a:xfrm>
        </p:spPr>
        <p:txBody>
          <a:bodyPr/>
          <a:lstStyle/>
          <a:p>
            <a:pPr eaLnBrk="1" hangingPunct="1"/>
            <a:r>
              <a:rPr lang="en-US" dirty="0" smtClean="0"/>
              <a:t>Sexual History</a:t>
            </a:r>
          </a:p>
        </p:txBody>
      </p:sp>
      <p:sp>
        <p:nvSpPr>
          <p:cNvPr id="650243" name="Rectangle 3"/>
          <p:cNvSpPr>
            <a:spLocks noGrp="1" noChangeArrowheads="1"/>
          </p:cNvSpPr>
          <p:nvPr>
            <p:ph type="body" idx="4294967295"/>
          </p:nvPr>
        </p:nvSpPr>
        <p:spPr>
          <a:xfrm>
            <a:off x="609600" y="1466850"/>
            <a:ext cx="8000999" cy="4629150"/>
          </a:xfrm>
        </p:spPr>
        <p:txBody>
          <a:bodyPr/>
          <a:lstStyle/>
          <a:p>
            <a:pPr eaLnBrk="1" hangingPunct="1">
              <a:lnSpc>
                <a:spcPct val="90000"/>
              </a:lnSpc>
              <a:buFont typeface="Wingdings" pitchFamily="2" charset="2"/>
              <a:buNone/>
            </a:pPr>
            <a:r>
              <a:rPr lang="en-US" sz="3200" dirty="0"/>
              <a:t>Prepare the patient:</a:t>
            </a:r>
          </a:p>
          <a:p>
            <a:pPr eaLnBrk="1" hangingPunct="1">
              <a:lnSpc>
                <a:spcPct val="90000"/>
              </a:lnSpc>
              <a:buFont typeface="Wingdings" pitchFamily="2" charset="2"/>
              <a:buNone/>
            </a:pPr>
            <a:r>
              <a:rPr lang="en-US" sz="2800" dirty="0"/>
              <a:t>“Now I am going to take a few minutes to ask you some direct questions about your sexual health. These questions are very personal, but it is important for me to know so I can help you be healthy. </a:t>
            </a:r>
            <a:r>
              <a:rPr lang="en-US" sz="2800" dirty="0">
                <a:solidFill>
                  <a:srgbClr val="FF0000"/>
                </a:solidFill>
              </a:rPr>
              <a:t>I ask these questions to all of my patients regardless of age or marital status and they are just as important as other questions about your physical and mental health</a:t>
            </a:r>
            <a:r>
              <a:rPr lang="en-US" sz="2800" dirty="0"/>
              <a:t>. Like the rest of this visit, this information is strictly confidential.”</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457200" y="76200"/>
            <a:ext cx="8229600" cy="792162"/>
          </a:xfrm>
        </p:spPr>
        <p:txBody>
          <a:bodyPr/>
          <a:lstStyle/>
          <a:p>
            <a:pPr eaLnBrk="1" hangingPunct="1"/>
            <a:r>
              <a:rPr lang="en-US" dirty="0" smtClean="0"/>
              <a:t>Things to Remember</a:t>
            </a:r>
          </a:p>
        </p:txBody>
      </p:sp>
      <p:sp>
        <p:nvSpPr>
          <p:cNvPr id="651267" name="Rectangle 3"/>
          <p:cNvSpPr>
            <a:spLocks noGrp="1" noChangeArrowheads="1"/>
          </p:cNvSpPr>
          <p:nvPr>
            <p:ph type="body" idx="1"/>
          </p:nvPr>
        </p:nvSpPr>
        <p:spPr>
          <a:xfrm>
            <a:off x="228600" y="1066800"/>
            <a:ext cx="8763000" cy="5059363"/>
          </a:xfrm>
        </p:spPr>
        <p:txBody>
          <a:bodyPr>
            <a:normAutofit/>
          </a:bodyPr>
          <a:lstStyle/>
          <a:p>
            <a:pPr eaLnBrk="1" hangingPunct="1">
              <a:lnSpc>
                <a:spcPct val="80000"/>
              </a:lnSpc>
              <a:buFont typeface="Wingdings" pitchFamily="2" charset="2"/>
              <a:buNone/>
            </a:pPr>
            <a:r>
              <a:rPr lang="en-US" dirty="0"/>
              <a:t>Remember </a:t>
            </a:r>
            <a:r>
              <a:rPr lang="en-US" dirty="0" smtClean="0"/>
              <a:t>the </a:t>
            </a:r>
            <a:r>
              <a:rPr lang="en-US" dirty="0"/>
              <a:t>patient may need to express fears or concerns, and to relieve the stress associated with this type of interview.  It is </a:t>
            </a:r>
            <a:r>
              <a:rPr lang="en-US" dirty="0" smtClean="0"/>
              <a:t>important </a:t>
            </a:r>
            <a:r>
              <a:rPr lang="en-US" dirty="0"/>
              <a:t>providers display a non-judgmental attitude so </a:t>
            </a:r>
            <a:r>
              <a:rPr lang="en-US" dirty="0" smtClean="0"/>
              <a:t>patients </a:t>
            </a:r>
            <a:r>
              <a:rPr lang="en-US" dirty="0"/>
              <a:t>are comfortable revealing sexual behaviors.</a:t>
            </a:r>
          </a:p>
          <a:p>
            <a:pPr eaLnBrk="1" hangingPunct="1">
              <a:lnSpc>
                <a:spcPct val="80000"/>
              </a:lnSpc>
              <a:buFont typeface="Wingdings" pitchFamily="2" charset="2"/>
              <a:buNone/>
            </a:pPr>
            <a:endParaRPr lang="en-US" sz="1650" dirty="0"/>
          </a:p>
          <a:p>
            <a:pPr eaLnBrk="1" hangingPunct="1">
              <a:lnSpc>
                <a:spcPct val="80000"/>
              </a:lnSpc>
              <a:buFont typeface="Wingdings" pitchFamily="2" charset="2"/>
              <a:buNone/>
            </a:pPr>
            <a:r>
              <a:rPr lang="en-US" dirty="0"/>
              <a:t>Throughout the interview remember to reinforce behaviors that reduce risk</a:t>
            </a:r>
            <a:r>
              <a:rPr lang="en-US" dirty="0" smtClean="0"/>
              <a:t>, (</a:t>
            </a:r>
            <a:r>
              <a:rPr lang="en-US" dirty="0" err="1" smtClean="0"/>
              <a:t>eg</a:t>
            </a:r>
            <a:r>
              <a:rPr lang="en-US" dirty="0" smtClean="0"/>
              <a:t> condom use) and </a:t>
            </a:r>
            <a:r>
              <a:rPr lang="en-US" dirty="0"/>
              <a:t>reiterate and tailor prevention messages as you get to know your </a:t>
            </a:r>
            <a:r>
              <a:rPr lang="en-US" dirty="0" smtClean="0"/>
              <a:t>patient’s </a:t>
            </a:r>
            <a:r>
              <a:rPr lang="en-US" dirty="0"/>
              <a:t>sexual history.</a:t>
            </a:r>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r>
              <a:rPr lang="en-US" dirty="0"/>
              <a:t>Identify and reduce barriers to obtain sexual history.  Address issues of confidentiality.  Patients may reveal situations that are outside the norm or illegal.</a:t>
            </a:r>
          </a:p>
          <a:p>
            <a:pPr eaLnBrk="1" hangingPunct="1">
              <a:lnSpc>
                <a:spcPct val="80000"/>
              </a:lnSpc>
              <a:buFont typeface="Wingdings" pitchFamily="2" charset="2"/>
              <a:buNone/>
            </a:pPr>
            <a:endParaRPr lang="en-US" sz="1650" dirty="0"/>
          </a:p>
          <a:p>
            <a:pPr eaLnBrk="1" hangingPunct="1">
              <a:lnSpc>
                <a:spcPct val="80000"/>
              </a:lnSpc>
              <a:buFont typeface="Wingdings" pitchFamily="2" charset="2"/>
              <a:buNone/>
            </a:pPr>
            <a:r>
              <a:rPr lang="en-US" dirty="0"/>
              <a:t>Have a plan to deal with a third party.  Sexual histories should be between the patient and provider</a:t>
            </a:r>
          </a:p>
          <a:p>
            <a:pPr eaLnBrk="1" hangingPunct="1">
              <a:lnSpc>
                <a:spcPct val="80000"/>
              </a:lnSpc>
            </a:pPr>
            <a:endParaRPr lang="en-US" sz="15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pPr eaLnBrk="1" hangingPunct="1"/>
            <a:r>
              <a:rPr lang="en-US" smtClean="0"/>
              <a:t>The CORES Model</a:t>
            </a:r>
          </a:p>
        </p:txBody>
      </p:sp>
      <p:sp>
        <p:nvSpPr>
          <p:cNvPr id="652291" name="Rectangle 3"/>
          <p:cNvSpPr>
            <a:spLocks noGrp="1" noChangeArrowheads="1"/>
          </p:cNvSpPr>
          <p:nvPr>
            <p:ph type="body" idx="1"/>
          </p:nvPr>
        </p:nvSpPr>
        <p:spPr>
          <a:xfrm>
            <a:off x="457200" y="1295400"/>
            <a:ext cx="8229600" cy="4830763"/>
          </a:xfrm>
        </p:spPr>
        <p:txBody>
          <a:bodyPr>
            <a:normAutofit/>
          </a:bodyPr>
          <a:lstStyle/>
          <a:p>
            <a:pPr eaLnBrk="1" hangingPunct="1">
              <a:lnSpc>
                <a:spcPct val="90000"/>
              </a:lnSpc>
              <a:buClr>
                <a:schemeClr val="bg1"/>
              </a:buClr>
            </a:pPr>
            <a:r>
              <a:rPr lang="en-US" b="1" dirty="0"/>
              <a:t>Clarify</a:t>
            </a:r>
            <a:r>
              <a:rPr lang="en-US" dirty="0"/>
              <a:t> what the patient is saying, especially if they use jargon and generalizations</a:t>
            </a:r>
          </a:p>
          <a:p>
            <a:pPr eaLnBrk="1" hangingPunct="1">
              <a:lnSpc>
                <a:spcPct val="90000"/>
              </a:lnSpc>
              <a:buClr>
                <a:schemeClr val="bg1"/>
              </a:buClr>
            </a:pPr>
            <a:endParaRPr lang="en-US" sz="1000" dirty="0"/>
          </a:p>
          <a:p>
            <a:pPr eaLnBrk="1" hangingPunct="1">
              <a:lnSpc>
                <a:spcPct val="90000"/>
              </a:lnSpc>
              <a:buClr>
                <a:schemeClr val="bg1"/>
              </a:buClr>
            </a:pPr>
            <a:r>
              <a:rPr lang="en-US" dirty="0"/>
              <a:t>Be </a:t>
            </a:r>
            <a:r>
              <a:rPr lang="en-US" b="1" dirty="0"/>
              <a:t>objective </a:t>
            </a:r>
            <a:r>
              <a:rPr lang="en-US" dirty="0"/>
              <a:t>in how you ask questions and respond to answers</a:t>
            </a:r>
          </a:p>
          <a:p>
            <a:pPr eaLnBrk="1" hangingPunct="1">
              <a:lnSpc>
                <a:spcPct val="90000"/>
              </a:lnSpc>
              <a:buClr>
                <a:schemeClr val="bg1"/>
              </a:buClr>
            </a:pPr>
            <a:endParaRPr lang="en-US" sz="1000" b="1" dirty="0"/>
          </a:p>
          <a:p>
            <a:pPr eaLnBrk="1" hangingPunct="1">
              <a:lnSpc>
                <a:spcPct val="90000"/>
              </a:lnSpc>
              <a:buClr>
                <a:schemeClr val="bg1"/>
              </a:buClr>
            </a:pPr>
            <a:r>
              <a:rPr lang="en-US" b="1" dirty="0"/>
              <a:t>Reassure</a:t>
            </a:r>
            <a:r>
              <a:rPr lang="en-US" dirty="0"/>
              <a:t> the patient about confidentiality</a:t>
            </a:r>
          </a:p>
          <a:p>
            <a:pPr eaLnBrk="1" hangingPunct="1">
              <a:lnSpc>
                <a:spcPct val="90000"/>
              </a:lnSpc>
              <a:buClr>
                <a:schemeClr val="bg1"/>
              </a:buClr>
            </a:pPr>
            <a:endParaRPr lang="en-US" sz="900" dirty="0"/>
          </a:p>
          <a:p>
            <a:pPr eaLnBrk="1" hangingPunct="1">
              <a:lnSpc>
                <a:spcPct val="90000"/>
              </a:lnSpc>
              <a:buClr>
                <a:schemeClr val="bg1"/>
              </a:buClr>
            </a:pPr>
            <a:r>
              <a:rPr lang="en-US" dirty="0"/>
              <a:t>Show </a:t>
            </a:r>
            <a:r>
              <a:rPr lang="en-US" b="1" dirty="0"/>
              <a:t>empathy</a:t>
            </a:r>
            <a:r>
              <a:rPr lang="en-US" dirty="0"/>
              <a:t> for the patient’s condition, lifestyle or situation</a:t>
            </a:r>
          </a:p>
          <a:p>
            <a:pPr eaLnBrk="1" hangingPunct="1">
              <a:lnSpc>
                <a:spcPct val="90000"/>
              </a:lnSpc>
              <a:buClr>
                <a:schemeClr val="bg1"/>
              </a:buClr>
            </a:pPr>
            <a:endParaRPr lang="en-US" sz="900" b="1" dirty="0"/>
          </a:p>
          <a:p>
            <a:pPr eaLnBrk="1" hangingPunct="1">
              <a:lnSpc>
                <a:spcPct val="90000"/>
              </a:lnSpc>
              <a:buClr>
                <a:schemeClr val="bg1"/>
              </a:buClr>
            </a:pPr>
            <a:r>
              <a:rPr lang="en-US" b="1" dirty="0"/>
              <a:t>Summarize</a:t>
            </a:r>
            <a:r>
              <a:rPr lang="en-US" dirty="0"/>
              <a:t> what the patient says so you can check for understanding</a:t>
            </a:r>
          </a:p>
          <a:p>
            <a:pPr eaLnBrk="1" hangingPunct="1">
              <a:lnSpc>
                <a:spcPct val="90000"/>
              </a:lnSpc>
              <a:buFont typeface="Wingdings" pitchFamily="2" charset="2"/>
              <a:buNone/>
            </a:pPr>
            <a:endParaRPr lang="en-US" sz="1500" dirty="0"/>
          </a:p>
          <a:p>
            <a:pPr eaLnBrk="1" hangingPunct="1">
              <a:lnSpc>
                <a:spcPct val="90000"/>
              </a:lnSpc>
              <a:buFont typeface="Wingdings" pitchFamily="2" charset="2"/>
              <a:buNone/>
            </a:pPr>
            <a:r>
              <a:rPr lang="en-US" sz="2000" dirty="0"/>
              <a:t>Remember to look for both verbal and non-verbal cues</a:t>
            </a:r>
          </a:p>
        </p:txBody>
      </p:sp>
      <p:pic>
        <p:nvPicPr>
          <p:cNvPr id="652292" name="Picture 4" descr="MCj02899900000[1]"/>
          <p:cNvPicPr>
            <a:picLocks noChangeAspect="1" noChangeArrowheads="1"/>
          </p:cNvPicPr>
          <p:nvPr/>
        </p:nvPicPr>
        <p:blipFill>
          <a:blip r:embed="rId4" cstate="print"/>
          <a:srcRect/>
          <a:stretch>
            <a:fillRect/>
          </a:stretch>
        </p:blipFill>
        <p:spPr bwMode="auto">
          <a:xfrm>
            <a:off x="7467600" y="4876800"/>
            <a:ext cx="1491854" cy="157757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1026"/>
          <p:cNvSpPr>
            <a:spLocks noGrp="1" noChangeArrowheads="1"/>
          </p:cNvSpPr>
          <p:nvPr>
            <p:ph type="title"/>
          </p:nvPr>
        </p:nvSpPr>
        <p:spPr>
          <a:xfrm>
            <a:off x="457200" y="274638"/>
            <a:ext cx="8229600" cy="639762"/>
          </a:xfrm>
        </p:spPr>
        <p:txBody>
          <a:bodyPr>
            <a:normAutofit fontScale="90000"/>
          </a:bodyPr>
          <a:lstStyle/>
          <a:p>
            <a:pPr eaLnBrk="1" hangingPunct="1"/>
            <a:r>
              <a:rPr lang="en-US" dirty="0" smtClean="0"/>
              <a:t>Partners</a:t>
            </a:r>
          </a:p>
        </p:txBody>
      </p:sp>
      <p:sp>
        <p:nvSpPr>
          <p:cNvPr id="655363" name="Rectangle 1027"/>
          <p:cNvSpPr>
            <a:spLocks noGrp="1" noChangeArrowheads="1"/>
          </p:cNvSpPr>
          <p:nvPr>
            <p:ph type="body" idx="1"/>
          </p:nvPr>
        </p:nvSpPr>
        <p:spPr>
          <a:xfrm>
            <a:off x="457200" y="1066800"/>
            <a:ext cx="8229600" cy="5059363"/>
          </a:xfrm>
        </p:spPr>
        <p:txBody>
          <a:bodyPr>
            <a:normAutofit lnSpcReduction="10000"/>
          </a:bodyPr>
          <a:lstStyle/>
          <a:p>
            <a:pPr eaLnBrk="1" hangingPunct="1">
              <a:lnSpc>
                <a:spcPct val="90000"/>
              </a:lnSpc>
              <a:buFont typeface="Wingdings" pitchFamily="2" charset="2"/>
              <a:buNone/>
            </a:pPr>
            <a:endParaRPr lang="en-US" sz="1500" dirty="0"/>
          </a:p>
          <a:p>
            <a:pPr eaLnBrk="1" hangingPunct="1">
              <a:lnSpc>
                <a:spcPct val="90000"/>
              </a:lnSpc>
              <a:buClr>
                <a:schemeClr val="bg1"/>
              </a:buClr>
            </a:pPr>
            <a:r>
              <a:rPr lang="en-US" dirty="0"/>
              <a:t>Partners in lifetime, 12 months, 2 </a:t>
            </a:r>
            <a:r>
              <a:rPr lang="en-US" dirty="0" smtClean="0"/>
              <a:t>months</a:t>
            </a:r>
          </a:p>
          <a:p>
            <a:pPr eaLnBrk="1" hangingPunct="1">
              <a:lnSpc>
                <a:spcPct val="90000"/>
              </a:lnSpc>
              <a:buClr>
                <a:schemeClr val="bg1"/>
              </a:buClr>
            </a:pPr>
            <a:endParaRPr lang="en-US" sz="800" dirty="0"/>
          </a:p>
          <a:p>
            <a:pPr eaLnBrk="1" hangingPunct="1">
              <a:lnSpc>
                <a:spcPct val="90000"/>
              </a:lnSpc>
              <a:buClr>
                <a:schemeClr val="bg1"/>
              </a:buClr>
            </a:pPr>
            <a:r>
              <a:rPr lang="en-US" dirty="0"/>
              <a:t>Who, what, when, where and </a:t>
            </a:r>
            <a:r>
              <a:rPr lang="en-US" dirty="0" smtClean="0"/>
              <a:t>how</a:t>
            </a:r>
          </a:p>
          <a:p>
            <a:pPr eaLnBrk="1" hangingPunct="1">
              <a:lnSpc>
                <a:spcPct val="90000"/>
              </a:lnSpc>
              <a:buClr>
                <a:schemeClr val="bg1"/>
              </a:buClr>
            </a:pPr>
            <a:endParaRPr lang="en-US" sz="800" dirty="0"/>
          </a:p>
          <a:p>
            <a:pPr eaLnBrk="1" hangingPunct="1">
              <a:lnSpc>
                <a:spcPct val="90000"/>
              </a:lnSpc>
              <a:buClr>
                <a:schemeClr val="bg1"/>
              </a:buClr>
            </a:pPr>
            <a:r>
              <a:rPr lang="en-US" dirty="0"/>
              <a:t>Inquire about the gender of sex partners (ask everyone about gender of sex partners – don’t single out</a:t>
            </a:r>
            <a:r>
              <a:rPr lang="en-US" dirty="0" smtClean="0"/>
              <a:t>)</a:t>
            </a:r>
          </a:p>
          <a:p>
            <a:pPr eaLnBrk="1" hangingPunct="1">
              <a:lnSpc>
                <a:spcPct val="90000"/>
              </a:lnSpc>
              <a:buClr>
                <a:schemeClr val="bg1"/>
              </a:buClr>
            </a:pPr>
            <a:endParaRPr lang="en-US" sz="900" dirty="0"/>
          </a:p>
          <a:p>
            <a:pPr eaLnBrk="1" hangingPunct="1">
              <a:lnSpc>
                <a:spcPct val="90000"/>
              </a:lnSpc>
              <a:buClr>
                <a:schemeClr val="bg1"/>
              </a:buClr>
            </a:pPr>
            <a:r>
              <a:rPr lang="en-US" dirty="0"/>
              <a:t>Ask about partner’s risk factors including current or past sex partners and drug </a:t>
            </a:r>
            <a:r>
              <a:rPr lang="en-US" dirty="0" smtClean="0"/>
              <a:t>use</a:t>
            </a:r>
          </a:p>
          <a:p>
            <a:pPr eaLnBrk="1" hangingPunct="1">
              <a:lnSpc>
                <a:spcPct val="90000"/>
              </a:lnSpc>
              <a:buClr>
                <a:schemeClr val="bg1"/>
              </a:buClr>
            </a:pPr>
            <a:endParaRPr lang="en-US" sz="900" dirty="0"/>
          </a:p>
          <a:p>
            <a:pPr eaLnBrk="1" hangingPunct="1">
              <a:lnSpc>
                <a:spcPct val="90000"/>
              </a:lnSpc>
              <a:buClr>
                <a:schemeClr val="bg1"/>
              </a:buClr>
            </a:pPr>
            <a:r>
              <a:rPr lang="en-US" dirty="0"/>
              <a:t>If more than one partner is noted in last 12 months explore more specific risk factors such as condom use (or non-use) and partner </a:t>
            </a:r>
            <a:r>
              <a:rPr lang="en-US" dirty="0" smtClean="0"/>
              <a:t>risk-factors</a:t>
            </a:r>
          </a:p>
          <a:p>
            <a:pPr eaLnBrk="1" hangingPunct="1">
              <a:lnSpc>
                <a:spcPct val="90000"/>
              </a:lnSpc>
              <a:buClr>
                <a:schemeClr val="bg1"/>
              </a:buClr>
            </a:pPr>
            <a:endParaRPr lang="en-US" sz="900" dirty="0"/>
          </a:p>
          <a:p>
            <a:pPr eaLnBrk="1" hangingPunct="1">
              <a:lnSpc>
                <a:spcPct val="90000"/>
              </a:lnSpc>
              <a:buClr>
                <a:schemeClr val="bg1"/>
              </a:buClr>
            </a:pPr>
            <a:r>
              <a:rPr lang="en-US" dirty="0"/>
              <a:t>Inquire if patient has ever exchanged sex for drugs, gifts or money</a:t>
            </a:r>
          </a:p>
          <a:p>
            <a:pPr eaLnBrk="1" hangingPunct="1">
              <a:lnSpc>
                <a:spcPct val="90000"/>
              </a:lnSpc>
              <a:buFont typeface="Wingdings" pitchFamily="2" charset="2"/>
              <a:buNone/>
            </a:pPr>
            <a:endParaRPr lang="en-US" sz="15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Teens</a:t>
            </a:r>
            <a:r>
              <a:rPr lang="en-US" dirty="0">
                <a:solidFill>
                  <a:srgbClr val="FFFFFF"/>
                </a:solidFill>
              </a:rPr>
              <a:t/>
            </a:r>
            <a:br>
              <a:rPr lang="en-US" dirty="0">
                <a:solidFill>
                  <a:srgbClr val="FFFFFF"/>
                </a:solidFill>
              </a:rPr>
            </a:br>
            <a:endParaRPr lang="en-US" dirty="0"/>
          </a:p>
        </p:txBody>
      </p:sp>
      <p:sp>
        <p:nvSpPr>
          <p:cNvPr id="6" name="Content Placeholder 5"/>
          <p:cNvSpPr>
            <a:spLocks noGrp="1"/>
          </p:cNvSpPr>
          <p:nvPr>
            <p:ph idx="1"/>
          </p:nvPr>
        </p:nvSpPr>
        <p:spPr>
          <a:xfrm>
            <a:off x="457200" y="1295400"/>
            <a:ext cx="8229600" cy="4830763"/>
          </a:xfrm>
        </p:spPr>
        <p:txBody>
          <a:bodyPr/>
          <a:lstStyle/>
          <a:p>
            <a:pPr marL="339590" indent="-339590">
              <a:buClr>
                <a:schemeClr val="bg1"/>
              </a:buClr>
              <a:buFont typeface="Wingdings" panose="05000000000000000000" pitchFamily="2" charset="2"/>
              <a:buChar char="§"/>
            </a:pPr>
            <a:r>
              <a:rPr lang="en-US" sz="2600" dirty="0">
                <a:solidFill>
                  <a:srgbClr val="FFFFFF"/>
                </a:solidFill>
              </a:rPr>
              <a:t>Care needs to be taken when introducing sensitive topics such as sexuality with teenagers.</a:t>
            </a:r>
          </a:p>
          <a:p>
            <a:pPr marL="339590" indent="-339590">
              <a:buClr>
                <a:schemeClr val="bg1"/>
              </a:buClr>
              <a:buFont typeface="Wingdings" panose="05000000000000000000" pitchFamily="2" charset="2"/>
              <a:buChar char="§"/>
            </a:pPr>
            <a:endParaRPr lang="en-US" sz="800" dirty="0">
              <a:solidFill>
                <a:srgbClr val="FFFFFF"/>
              </a:solidFill>
            </a:endParaRPr>
          </a:p>
          <a:p>
            <a:pPr marL="339590" indent="-339590">
              <a:buClr>
                <a:schemeClr val="bg1"/>
              </a:buClr>
              <a:buFont typeface="Wingdings" panose="05000000000000000000" pitchFamily="2" charset="2"/>
              <a:buChar char="§"/>
            </a:pPr>
            <a:r>
              <a:rPr lang="en-US" sz="2600" dirty="0">
                <a:solidFill>
                  <a:srgbClr val="FFFFFF"/>
                </a:solidFill>
              </a:rPr>
              <a:t>It is important to interview the teen alone and reinforce confidentiality.</a:t>
            </a:r>
          </a:p>
          <a:p>
            <a:pPr marL="339590" indent="-339590">
              <a:buClr>
                <a:schemeClr val="bg1"/>
              </a:buClr>
              <a:buFont typeface="Wingdings" panose="05000000000000000000" pitchFamily="2" charset="2"/>
              <a:buChar char="§"/>
            </a:pPr>
            <a:endParaRPr lang="en-US" sz="800" dirty="0">
              <a:solidFill>
                <a:srgbClr val="FFFFFF"/>
              </a:solidFill>
            </a:endParaRPr>
          </a:p>
          <a:p>
            <a:pPr marL="339590" indent="-339590">
              <a:buClr>
                <a:schemeClr val="bg1"/>
              </a:buClr>
              <a:buFont typeface="Wingdings" panose="05000000000000000000" pitchFamily="2" charset="2"/>
              <a:buChar char="§"/>
            </a:pPr>
            <a:r>
              <a:rPr lang="en-US" sz="2600" dirty="0">
                <a:solidFill>
                  <a:srgbClr val="FFFFFF"/>
                </a:solidFill>
              </a:rPr>
              <a:t>Start with asking about neutral topics like school, sports, or other activities.</a:t>
            </a:r>
          </a:p>
          <a:p>
            <a:pPr marL="339590" indent="-339590">
              <a:buClr>
                <a:schemeClr val="bg1"/>
              </a:buClr>
              <a:buFont typeface="Wingdings" panose="05000000000000000000" pitchFamily="2" charset="2"/>
              <a:buChar char="§"/>
            </a:pPr>
            <a:endParaRPr lang="en-US" sz="800" dirty="0">
              <a:solidFill>
                <a:srgbClr val="FFFFFF"/>
              </a:solidFill>
            </a:endParaRPr>
          </a:p>
          <a:p>
            <a:pPr marL="339590" indent="-339590">
              <a:buClr>
                <a:schemeClr val="bg1"/>
              </a:buClr>
              <a:buFont typeface="Wingdings" panose="05000000000000000000" pitchFamily="2" charset="2"/>
              <a:buChar char="§"/>
            </a:pPr>
            <a:r>
              <a:rPr lang="en-US" sz="2600" dirty="0">
                <a:solidFill>
                  <a:srgbClr val="FFFFFF"/>
                </a:solidFill>
              </a:rPr>
              <a:t>Discussions should be appropriate for the teen’s developmental level and you should be explicit.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pPr eaLnBrk="1" hangingPunct="1"/>
            <a:r>
              <a:rPr lang="en-US" smtClean="0"/>
              <a:t>Practices</a:t>
            </a:r>
          </a:p>
        </p:txBody>
      </p:sp>
      <p:sp>
        <p:nvSpPr>
          <p:cNvPr id="659459" name="Rectangle 3"/>
          <p:cNvSpPr>
            <a:spLocks noGrp="1" noChangeArrowheads="1"/>
          </p:cNvSpPr>
          <p:nvPr>
            <p:ph type="body" idx="1"/>
          </p:nvPr>
        </p:nvSpPr>
        <p:spPr/>
        <p:txBody>
          <a:bodyPr/>
          <a:lstStyle/>
          <a:p>
            <a:pPr eaLnBrk="1" hangingPunct="1">
              <a:buNone/>
            </a:pPr>
            <a:r>
              <a:rPr lang="en-US" dirty="0" smtClean="0"/>
              <a:t>Prepare </a:t>
            </a:r>
            <a:r>
              <a:rPr lang="en-US" dirty="0"/>
              <a:t>patient for explicit dialogue about sexual practices</a:t>
            </a:r>
          </a:p>
          <a:p>
            <a:pPr eaLnBrk="1" hangingPunct="1">
              <a:buFont typeface="Wingdings" pitchFamily="2" charset="2"/>
              <a:buNone/>
            </a:pPr>
            <a:endParaRPr lang="en-US" dirty="0" smtClean="0"/>
          </a:p>
          <a:p>
            <a:pPr eaLnBrk="1" hangingPunct="1">
              <a:buClr>
                <a:schemeClr val="bg1"/>
              </a:buClr>
              <a:buFont typeface="Wingdings" pitchFamily="2" charset="2"/>
              <a:buNone/>
            </a:pPr>
            <a:r>
              <a:rPr lang="en-US" dirty="0" smtClean="0"/>
              <a:t>“What kind of sexual contact do you have or have you had?”</a:t>
            </a:r>
          </a:p>
          <a:p>
            <a:pPr eaLnBrk="1" hangingPunct="1">
              <a:buClr>
                <a:schemeClr val="bg1"/>
              </a:buClr>
            </a:pPr>
            <a:r>
              <a:rPr lang="en-US" dirty="0" smtClean="0"/>
              <a:t>Genital - penis in the vagina</a:t>
            </a:r>
          </a:p>
          <a:p>
            <a:pPr eaLnBrk="1" hangingPunct="1">
              <a:buClr>
                <a:schemeClr val="bg1"/>
              </a:buClr>
            </a:pPr>
            <a:r>
              <a:rPr lang="en-US" dirty="0" smtClean="0"/>
              <a:t>Anal - penis in the anus</a:t>
            </a:r>
          </a:p>
          <a:p>
            <a:pPr eaLnBrk="1" hangingPunct="1">
              <a:buClr>
                <a:schemeClr val="bg1"/>
              </a:buClr>
            </a:pPr>
            <a:r>
              <a:rPr lang="en-US" dirty="0" smtClean="0"/>
              <a:t>Oral - mouth on penis, vagina, or anus</a:t>
            </a:r>
          </a:p>
          <a:p>
            <a:pPr eaLnBrk="1" hangingPunct="1">
              <a:buClr>
                <a:schemeClr val="bg1"/>
              </a:buClr>
            </a:pPr>
            <a:r>
              <a:rPr lang="en-US" dirty="0" smtClean="0"/>
              <a:t>Use of sex toys</a:t>
            </a:r>
          </a:p>
          <a:p>
            <a:pPr eaLnBrk="1" hangingPunct="1">
              <a:buClr>
                <a:schemeClr val="bg1"/>
              </a:buClr>
            </a:pPr>
            <a:r>
              <a:rPr lang="en-US" dirty="0" smtClean="0"/>
              <a:t>Use of drugs/alcohol, esp. IDU</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ext Placeholder 4"/>
          <p:cNvSpPr>
            <a:spLocks noGrp="1"/>
          </p:cNvSpPr>
          <p:nvPr>
            <p:ph sz="half" idx="4294967295"/>
          </p:nvPr>
        </p:nvSpPr>
        <p:spPr>
          <a:xfrm>
            <a:off x="457200" y="1219200"/>
            <a:ext cx="4343401" cy="4236249"/>
          </a:xfrm>
        </p:spPr>
        <p:txBody>
          <a:bodyPr/>
          <a:lstStyle/>
          <a:p>
            <a:pPr>
              <a:buFont typeface="Wingdings" pitchFamily="2" charset="2"/>
              <a:buNone/>
            </a:pPr>
            <a:r>
              <a:rPr lang="en-US" u="sng" dirty="0"/>
              <a:t>Exposure Type</a:t>
            </a:r>
          </a:p>
          <a:p>
            <a:pPr>
              <a:buFont typeface="Wingdings" pitchFamily="2" charset="2"/>
              <a:buNone/>
            </a:pPr>
            <a:r>
              <a:rPr lang="en-US" u="sng" dirty="0"/>
              <a:t>(sexual act or activity)</a:t>
            </a:r>
          </a:p>
          <a:p>
            <a:pPr>
              <a:buFont typeface="Wingdings" pitchFamily="2" charset="2"/>
              <a:buNone/>
            </a:pPr>
            <a:endParaRPr lang="en-US" sz="1350" dirty="0"/>
          </a:p>
          <a:p>
            <a:pPr>
              <a:buFont typeface="Wingdings" pitchFamily="2" charset="2"/>
              <a:buNone/>
            </a:pPr>
            <a:r>
              <a:rPr lang="en-US" sz="1800" dirty="0">
                <a:solidFill>
                  <a:srgbClr val="FFFF00"/>
                </a:solidFill>
              </a:rPr>
              <a:t>Blood Transfusion	</a:t>
            </a:r>
            <a:endParaRPr lang="en-US" sz="1800" dirty="0"/>
          </a:p>
          <a:p>
            <a:pPr>
              <a:buFont typeface="Wingdings" pitchFamily="2" charset="2"/>
              <a:buNone/>
            </a:pPr>
            <a:r>
              <a:rPr lang="en-US" sz="1800" dirty="0"/>
              <a:t>Needle Sharing (for IDU)</a:t>
            </a:r>
          </a:p>
          <a:p>
            <a:pPr>
              <a:buFont typeface="Wingdings" pitchFamily="2" charset="2"/>
              <a:buNone/>
            </a:pPr>
            <a:r>
              <a:rPr lang="en-US" sz="1800" dirty="0">
                <a:solidFill>
                  <a:srgbClr val="FFFF00"/>
                </a:solidFill>
              </a:rPr>
              <a:t>Receptive (bottom) unprotected anal sex</a:t>
            </a:r>
            <a:endParaRPr lang="en-US" sz="1800" dirty="0"/>
          </a:p>
          <a:p>
            <a:pPr>
              <a:buFont typeface="Wingdings" pitchFamily="2" charset="2"/>
              <a:buNone/>
            </a:pPr>
            <a:r>
              <a:rPr lang="en-US" sz="1800" dirty="0"/>
              <a:t>Needle Stick</a:t>
            </a:r>
          </a:p>
          <a:p>
            <a:pPr>
              <a:buFont typeface="Wingdings" pitchFamily="2" charset="2"/>
              <a:buNone/>
            </a:pPr>
            <a:r>
              <a:rPr lang="en-US" sz="1800" dirty="0">
                <a:solidFill>
                  <a:srgbClr val="FFFF00"/>
                </a:solidFill>
              </a:rPr>
              <a:t>Receptive unprotected vaginal sex </a:t>
            </a:r>
          </a:p>
          <a:p>
            <a:pPr>
              <a:buFont typeface="Wingdings" pitchFamily="2" charset="2"/>
              <a:buNone/>
            </a:pPr>
            <a:r>
              <a:rPr lang="en-US" sz="1800" dirty="0" err="1"/>
              <a:t>Insertive</a:t>
            </a:r>
            <a:r>
              <a:rPr lang="en-US" sz="1800" dirty="0"/>
              <a:t> (top) unprotected anal sex</a:t>
            </a:r>
          </a:p>
          <a:p>
            <a:pPr>
              <a:buFont typeface="Wingdings" pitchFamily="2" charset="2"/>
              <a:buNone/>
            </a:pPr>
            <a:r>
              <a:rPr lang="en-US" sz="1800" dirty="0">
                <a:solidFill>
                  <a:srgbClr val="FFFF00"/>
                </a:solidFill>
              </a:rPr>
              <a:t>A man getting a blow job </a:t>
            </a:r>
          </a:p>
          <a:p>
            <a:pPr>
              <a:buFont typeface="Wingdings" pitchFamily="2" charset="2"/>
              <a:buNone/>
            </a:pPr>
            <a:r>
              <a:rPr lang="en-US" sz="1800" dirty="0"/>
              <a:t>A man giving a blow job to another man</a:t>
            </a:r>
          </a:p>
          <a:p>
            <a:pPr>
              <a:buFont typeface="Wingdings" pitchFamily="2" charset="2"/>
              <a:buNone/>
            </a:pPr>
            <a:endParaRPr lang="en-US" sz="1350" dirty="0"/>
          </a:p>
          <a:p>
            <a:pPr>
              <a:buFont typeface="Wingdings" pitchFamily="2" charset="2"/>
              <a:buNone/>
            </a:pPr>
            <a:endParaRPr lang="en-US" sz="1350" dirty="0"/>
          </a:p>
          <a:p>
            <a:pPr>
              <a:buFont typeface="Wingdings" pitchFamily="2" charset="2"/>
              <a:buNone/>
            </a:pPr>
            <a:endParaRPr lang="en-US" sz="1350" dirty="0"/>
          </a:p>
        </p:txBody>
      </p:sp>
      <p:sp>
        <p:nvSpPr>
          <p:cNvPr id="660483" name="Text Placeholder 6"/>
          <p:cNvSpPr>
            <a:spLocks noGrp="1"/>
          </p:cNvSpPr>
          <p:nvPr>
            <p:ph sz="half" idx="4294967295"/>
          </p:nvPr>
        </p:nvSpPr>
        <p:spPr>
          <a:xfrm>
            <a:off x="4572000" y="1364471"/>
            <a:ext cx="4343400" cy="4090978"/>
          </a:xfrm>
        </p:spPr>
        <p:txBody>
          <a:bodyPr/>
          <a:lstStyle/>
          <a:p>
            <a:pPr>
              <a:buFont typeface="Wingdings" pitchFamily="2" charset="2"/>
              <a:buNone/>
            </a:pPr>
            <a:r>
              <a:rPr lang="en-US" u="sng" dirty="0"/>
              <a:t>Average chance of </a:t>
            </a:r>
            <a:r>
              <a:rPr lang="en-US" u="sng" dirty="0" smtClean="0"/>
              <a:t>becoming HIV</a:t>
            </a:r>
            <a:r>
              <a:rPr lang="en-US" u="sng" dirty="0"/>
              <a:t>+ per exposure</a:t>
            </a:r>
          </a:p>
          <a:p>
            <a:pPr>
              <a:buFont typeface="Wingdings" pitchFamily="2" charset="2"/>
              <a:buNone/>
            </a:pPr>
            <a:r>
              <a:rPr lang="en-US" sz="1350" dirty="0">
                <a:solidFill>
                  <a:srgbClr val="FFFF00"/>
                </a:solidFill>
              </a:rPr>
              <a:t>	</a:t>
            </a:r>
          </a:p>
          <a:p>
            <a:pPr>
              <a:buFont typeface="Wingdings" pitchFamily="2" charset="2"/>
              <a:buNone/>
            </a:pPr>
            <a:r>
              <a:rPr lang="en-US" sz="1350" dirty="0">
                <a:solidFill>
                  <a:srgbClr val="FFFF00"/>
                </a:solidFill>
              </a:rPr>
              <a:t>	</a:t>
            </a:r>
            <a:r>
              <a:rPr lang="en-US" sz="1800" dirty="0">
                <a:solidFill>
                  <a:srgbClr val="FFFF00"/>
                </a:solidFill>
              </a:rPr>
              <a:t>9 in 10</a:t>
            </a:r>
            <a:endParaRPr lang="en-US" sz="1800" dirty="0"/>
          </a:p>
          <a:p>
            <a:pPr>
              <a:buFont typeface="Wingdings" pitchFamily="2" charset="2"/>
              <a:buNone/>
            </a:pPr>
            <a:r>
              <a:rPr lang="en-US" sz="1800" dirty="0"/>
              <a:t>	13.4 per 2000 exposures</a:t>
            </a:r>
          </a:p>
          <a:p>
            <a:pPr>
              <a:buFont typeface="Wingdings" pitchFamily="2" charset="2"/>
              <a:buNone/>
            </a:pPr>
            <a:r>
              <a:rPr lang="en-US" sz="1800" dirty="0">
                <a:solidFill>
                  <a:srgbClr val="FFFF00"/>
                </a:solidFill>
              </a:rPr>
              <a:t>	10 per 2000 exposures</a:t>
            </a:r>
            <a:endParaRPr lang="en-US" sz="1800" dirty="0"/>
          </a:p>
          <a:p>
            <a:pPr>
              <a:buFont typeface="Wingdings" pitchFamily="2" charset="2"/>
              <a:buNone/>
            </a:pPr>
            <a:r>
              <a:rPr lang="en-US" sz="1800" dirty="0"/>
              <a:t>	6 per 2000 exposures</a:t>
            </a:r>
          </a:p>
          <a:p>
            <a:pPr>
              <a:buFont typeface="Wingdings" pitchFamily="2" charset="2"/>
              <a:buNone/>
            </a:pPr>
            <a:r>
              <a:rPr lang="en-US" sz="1800" dirty="0">
                <a:solidFill>
                  <a:srgbClr val="FFFF00"/>
                </a:solidFill>
              </a:rPr>
              <a:t>	2 per 2000 exposures</a:t>
            </a:r>
          </a:p>
          <a:p>
            <a:pPr>
              <a:buFont typeface="Wingdings" pitchFamily="2" charset="2"/>
              <a:buNone/>
            </a:pPr>
            <a:r>
              <a:rPr lang="en-US" sz="1800" dirty="0"/>
              <a:t>	1.3 per 2000 exposures</a:t>
            </a:r>
          </a:p>
          <a:p>
            <a:pPr>
              <a:buFont typeface="Wingdings" pitchFamily="2" charset="2"/>
              <a:buNone/>
            </a:pPr>
            <a:r>
              <a:rPr lang="en-US" sz="1800" dirty="0">
                <a:solidFill>
                  <a:srgbClr val="FFFF00"/>
                </a:solidFill>
              </a:rPr>
              <a:t>	0.2 per 2000 exposures </a:t>
            </a:r>
          </a:p>
          <a:p>
            <a:pPr>
              <a:buFont typeface="Wingdings" pitchFamily="2" charset="2"/>
              <a:buNone/>
            </a:pPr>
            <a:r>
              <a:rPr lang="en-US" sz="1800" dirty="0"/>
              <a:t>	0.1 per 2000 exposures </a:t>
            </a:r>
            <a:endParaRPr lang="en-US" sz="1800" dirty="0">
              <a:solidFill>
                <a:srgbClr val="FFFF00"/>
              </a:solidFill>
            </a:endParaRPr>
          </a:p>
        </p:txBody>
      </p:sp>
      <p:sp>
        <p:nvSpPr>
          <p:cNvPr id="660484" name="Title 8"/>
          <p:cNvSpPr>
            <a:spLocks noGrp="1"/>
          </p:cNvSpPr>
          <p:nvPr>
            <p:ph type="title" idx="4294967295"/>
          </p:nvPr>
        </p:nvSpPr>
        <p:spPr>
          <a:xfrm>
            <a:off x="228600" y="152400"/>
            <a:ext cx="8458200" cy="1066800"/>
          </a:xfrm>
        </p:spPr>
        <p:txBody>
          <a:bodyPr/>
          <a:lstStyle/>
          <a:p>
            <a:r>
              <a:rPr lang="en-US" sz="2400" b="1" dirty="0"/>
              <a:t>Risk of HIV Infection</a:t>
            </a:r>
            <a:br>
              <a:rPr lang="en-US" sz="2400" b="1" dirty="0"/>
            </a:br>
            <a:r>
              <a:rPr lang="en-US" sz="2400" b="1" dirty="0"/>
              <a:t>by Sexual act or Activity</a:t>
            </a:r>
            <a:endParaRPr lang="en-US" sz="2400" dirty="0"/>
          </a:p>
        </p:txBody>
      </p:sp>
      <p:sp>
        <p:nvSpPr>
          <p:cNvPr id="660485" name="TextBox 9"/>
          <p:cNvSpPr txBox="1">
            <a:spLocks noChangeArrowheads="1"/>
          </p:cNvSpPr>
          <p:nvPr/>
        </p:nvSpPr>
        <p:spPr bwMode="auto">
          <a:xfrm>
            <a:off x="838200" y="6131418"/>
            <a:ext cx="7315200" cy="345582"/>
          </a:xfrm>
          <a:prstGeom prst="rect">
            <a:avLst/>
          </a:prstGeom>
          <a:noFill/>
          <a:ln w="9525">
            <a:noFill/>
            <a:miter lim="800000"/>
            <a:headEnd/>
            <a:tailEnd/>
          </a:ln>
        </p:spPr>
        <p:txBody>
          <a:bodyPr wrap="square" lIns="67920" tIns="33960" rIns="67920" bIns="33960">
            <a:spAutoFit/>
          </a:bodyPr>
          <a:lstStyle/>
          <a:p>
            <a:pPr algn="ctr" eaLnBrk="0" hangingPunct="0"/>
            <a:r>
              <a:rPr lang="en-US" dirty="0">
                <a:solidFill>
                  <a:srgbClr val="FFFFFF"/>
                </a:solidFill>
              </a:rPr>
              <a:t>based on: </a:t>
            </a:r>
            <a:r>
              <a:rPr lang="en-US" dirty="0">
                <a:solidFill>
                  <a:srgbClr val="FFFFFF"/>
                </a:solidFill>
                <a:hlinkClick r:id="rId2"/>
              </a:rPr>
              <a:t>MMWR (January 21, 2005 / 54(RR02);1-20)</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457200" y="0"/>
            <a:ext cx="8229600" cy="868362"/>
          </a:xfrm>
        </p:spPr>
        <p:txBody>
          <a:bodyPr/>
          <a:lstStyle/>
          <a:p>
            <a:pPr eaLnBrk="1" hangingPunct="1"/>
            <a:r>
              <a:rPr lang="en-US" dirty="0" smtClean="0"/>
              <a:t>STIs</a:t>
            </a:r>
          </a:p>
        </p:txBody>
      </p:sp>
      <p:sp>
        <p:nvSpPr>
          <p:cNvPr id="663555" name="Rectangle 3"/>
          <p:cNvSpPr>
            <a:spLocks noGrp="1" noChangeArrowheads="1"/>
          </p:cNvSpPr>
          <p:nvPr>
            <p:ph type="body" idx="1"/>
          </p:nvPr>
        </p:nvSpPr>
        <p:spPr>
          <a:xfrm>
            <a:off x="457200" y="1371600"/>
            <a:ext cx="8303741" cy="4495800"/>
          </a:xfrm>
        </p:spPr>
        <p:txBody>
          <a:bodyPr>
            <a:normAutofit/>
          </a:bodyPr>
          <a:lstStyle/>
          <a:p>
            <a:pPr eaLnBrk="1" hangingPunct="1">
              <a:buClr>
                <a:schemeClr val="bg1"/>
              </a:buClr>
            </a:pPr>
            <a:r>
              <a:rPr lang="en-US" dirty="0" smtClean="0"/>
              <a:t>“Have you, your current or past partners ever been diagnosed with an STI?  When, where, what, how</a:t>
            </a:r>
            <a:r>
              <a:rPr lang="en-US" dirty="0" smtClean="0"/>
              <a:t>”</a:t>
            </a:r>
          </a:p>
          <a:p>
            <a:pPr eaLnBrk="1" hangingPunct="1">
              <a:buClr>
                <a:schemeClr val="bg1"/>
              </a:buClr>
            </a:pPr>
            <a:endParaRPr lang="en-US" sz="800" dirty="0" smtClean="0"/>
          </a:p>
          <a:p>
            <a:pPr eaLnBrk="1" hangingPunct="1">
              <a:buClr>
                <a:schemeClr val="bg1"/>
              </a:buClr>
            </a:pPr>
            <a:r>
              <a:rPr lang="en-US" dirty="0"/>
              <a:t>Ask patient if they would like to be </a:t>
            </a:r>
            <a:r>
              <a:rPr lang="en-US" dirty="0" smtClean="0"/>
              <a:t>tested</a:t>
            </a:r>
          </a:p>
          <a:p>
            <a:pPr lvl="1" eaLnBrk="1" hangingPunct="1">
              <a:buClr>
                <a:schemeClr val="bg1"/>
              </a:buClr>
            </a:pPr>
            <a:r>
              <a:rPr lang="en-US" dirty="0"/>
              <a:t>HIV, chlamydia, gonorrhea, syphilis, </a:t>
            </a:r>
            <a:r>
              <a:rPr lang="en-US" dirty="0" err="1" smtClean="0"/>
              <a:t>trichomoniasis</a:t>
            </a:r>
            <a:endParaRPr lang="en-US" dirty="0" smtClean="0"/>
          </a:p>
          <a:p>
            <a:pPr lvl="1" eaLnBrk="1" hangingPunct="1">
              <a:buClr>
                <a:schemeClr val="bg1"/>
              </a:buClr>
            </a:pPr>
            <a:endParaRPr lang="en-US" sz="800" dirty="0"/>
          </a:p>
          <a:p>
            <a:pPr eaLnBrk="1" hangingPunct="1">
              <a:buClr>
                <a:schemeClr val="bg1"/>
              </a:buClr>
            </a:pPr>
            <a:r>
              <a:rPr lang="en-US" dirty="0"/>
              <a:t>Explain procedures for specific testing (i.e. blood-work, genital </a:t>
            </a:r>
            <a:r>
              <a:rPr lang="en-US" dirty="0" smtClean="0"/>
              <a:t>exam, oral swab)</a:t>
            </a:r>
          </a:p>
          <a:p>
            <a:pPr eaLnBrk="1" hangingPunct="1">
              <a:buClr>
                <a:schemeClr val="bg1"/>
              </a:buClr>
            </a:pPr>
            <a:endParaRPr lang="en-US" sz="800" dirty="0"/>
          </a:p>
          <a:p>
            <a:pPr eaLnBrk="1" hangingPunct="1">
              <a:buClr>
                <a:schemeClr val="bg1"/>
              </a:buClr>
            </a:pPr>
            <a:r>
              <a:rPr lang="en-US" dirty="0" smtClean="0"/>
              <a:t>History of HPV or abnormal </a:t>
            </a:r>
            <a:r>
              <a:rPr lang="en-US" dirty="0" smtClean="0"/>
              <a:t>PAP</a:t>
            </a:r>
          </a:p>
          <a:p>
            <a:pPr eaLnBrk="1" hangingPunct="1">
              <a:buClr>
                <a:schemeClr val="bg1"/>
              </a:buClr>
            </a:pPr>
            <a:endParaRPr lang="en-US" sz="800" dirty="0" smtClean="0"/>
          </a:p>
          <a:p>
            <a:pPr eaLnBrk="1" hangingPunct="1">
              <a:buClr>
                <a:schemeClr val="bg1"/>
              </a:buClr>
            </a:pPr>
            <a:r>
              <a:rPr lang="en-US" dirty="0" smtClean="0"/>
              <a:t>History of Herpes</a:t>
            </a:r>
          </a:p>
          <a:p>
            <a:pPr eaLnBrk="1" hangingPunct="1">
              <a:buClr>
                <a:schemeClr val="bg1"/>
              </a:buClr>
            </a:pPr>
            <a:endParaRPr lang="en-US" sz="1800"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p:txBody>
          <a:bodyPr/>
          <a:lstStyle/>
          <a:p>
            <a:pPr eaLnBrk="1" hangingPunct="1"/>
            <a:r>
              <a:rPr lang="en-US" dirty="0" smtClean="0"/>
              <a:t>Pregnancy</a:t>
            </a:r>
          </a:p>
        </p:txBody>
      </p:sp>
      <p:sp>
        <p:nvSpPr>
          <p:cNvPr id="665603" name="Rectangle 3"/>
          <p:cNvSpPr>
            <a:spLocks noGrp="1" noChangeArrowheads="1"/>
          </p:cNvSpPr>
          <p:nvPr>
            <p:ph type="body" idx="1"/>
          </p:nvPr>
        </p:nvSpPr>
        <p:spPr/>
        <p:txBody>
          <a:bodyPr/>
          <a:lstStyle/>
          <a:p>
            <a:pPr eaLnBrk="1" hangingPunct="1">
              <a:buFont typeface="Wingdings" pitchFamily="2" charset="2"/>
              <a:buNone/>
            </a:pPr>
            <a:r>
              <a:rPr lang="en-US" sz="2800" dirty="0" smtClean="0"/>
              <a:t>You may determine </a:t>
            </a:r>
            <a:r>
              <a:rPr lang="en-US" sz="2800" dirty="0"/>
              <a:t>a</a:t>
            </a:r>
            <a:r>
              <a:rPr lang="en-US" sz="2800" dirty="0" smtClean="0"/>
              <a:t> patient is at risk for becoming pregnant or fathering a child.  Determine if pregnancy is desired.  Make questions gender specific</a:t>
            </a:r>
            <a:r>
              <a:rPr lang="en-US" sz="2800" dirty="0" smtClean="0"/>
              <a:t>.</a:t>
            </a:r>
          </a:p>
          <a:p>
            <a:pPr eaLnBrk="1" hangingPunct="1">
              <a:buFont typeface="Wingdings" pitchFamily="2" charset="2"/>
              <a:buNone/>
            </a:pPr>
            <a:endParaRPr lang="en-US" sz="800" dirty="0" smtClean="0"/>
          </a:p>
          <a:p>
            <a:pPr eaLnBrk="1" hangingPunct="1">
              <a:buClr>
                <a:schemeClr val="bg1"/>
              </a:buClr>
            </a:pPr>
            <a:r>
              <a:rPr lang="en-US" dirty="0"/>
              <a:t>“Are you trying to conceive or father a child</a:t>
            </a:r>
            <a:r>
              <a:rPr lang="en-US" dirty="0" smtClean="0"/>
              <a:t>?”</a:t>
            </a:r>
          </a:p>
          <a:p>
            <a:pPr eaLnBrk="1" hangingPunct="1">
              <a:buClr>
                <a:schemeClr val="bg1"/>
              </a:buClr>
            </a:pPr>
            <a:endParaRPr lang="en-US" sz="800" dirty="0"/>
          </a:p>
          <a:p>
            <a:pPr eaLnBrk="1" hangingPunct="1">
              <a:buClr>
                <a:schemeClr val="bg1"/>
              </a:buClr>
            </a:pPr>
            <a:r>
              <a:rPr lang="en-US" dirty="0"/>
              <a:t>“Are you using contraception or any form of birth control</a:t>
            </a:r>
            <a:r>
              <a:rPr lang="en-US" dirty="0" smtClean="0"/>
              <a:t>?”</a:t>
            </a:r>
          </a:p>
          <a:p>
            <a:pPr eaLnBrk="1" hangingPunct="1">
              <a:buClr>
                <a:schemeClr val="bg1"/>
              </a:buClr>
            </a:pPr>
            <a:endParaRPr lang="en-US" sz="800" dirty="0"/>
          </a:p>
          <a:p>
            <a:pPr eaLnBrk="1" hangingPunct="1">
              <a:buClr>
                <a:schemeClr val="bg1"/>
              </a:buClr>
            </a:pPr>
            <a:r>
              <a:rPr lang="en-US" dirty="0"/>
              <a:t>“Do you need information or a referral for birth control?”</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457200" y="76201"/>
            <a:ext cx="8229600" cy="685800"/>
          </a:xfrm>
        </p:spPr>
        <p:txBody>
          <a:bodyPr/>
          <a:lstStyle/>
          <a:p>
            <a:pPr eaLnBrk="1" hangingPunct="1"/>
            <a:r>
              <a:rPr lang="en-US" sz="3200" dirty="0" smtClean="0"/>
              <a:t>Why Ask about Sex?</a:t>
            </a:r>
          </a:p>
        </p:txBody>
      </p:sp>
      <p:sp>
        <p:nvSpPr>
          <p:cNvPr id="644099" name="Rectangle 3"/>
          <p:cNvSpPr>
            <a:spLocks noGrp="1" noChangeArrowheads="1"/>
          </p:cNvSpPr>
          <p:nvPr>
            <p:ph type="body" idx="1"/>
          </p:nvPr>
        </p:nvSpPr>
        <p:spPr>
          <a:xfrm>
            <a:off x="0" y="1143000"/>
            <a:ext cx="9144000" cy="5334000"/>
          </a:xfrm>
        </p:spPr>
        <p:txBody>
          <a:bodyPr>
            <a:normAutofit/>
          </a:bodyPr>
          <a:lstStyle/>
          <a:p>
            <a:pPr eaLnBrk="1" hangingPunct="1">
              <a:lnSpc>
                <a:spcPct val="90000"/>
              </a:lnSpc>
              <a:buClr>
                <a:schemeClr val="bg1"/>
              </a:buClr>
            </a:pPr>
            <a:r>
              <a:rPr lang="en-US" dirty="0"/>
              <a:t>The U.S. has the highest rate of STDs in the industrialized </a:t>
            </a:r>
            <a:r>
              <a:rPr lang="en-US" dirty="0" smtClean="0"/>
              <a:t>world </a:t>
            </a:r>
            <a:r>
              <a:rPr lang="en-US" sz="1600" dirty="0" smtClean="0"/>
              <a:t>(8/2018)</a:t>
            </a:r>
            <a:endParaRPr lang="en-US" sz="1600" dirty="0"/>
          </a:p>
          <a:p>
            <a:pPr eaLnBrk="1" hangingPunct="1">
              <a:lnSpc>
                <a:spcPct val="90000"/>
              </a:lnSpc>
              <a:buClr>
                <a:schemeClr val="bg1"/>
              </a:buClr>
            </a:pPr>
            <a:endParaRPr lang="en-US" sz="900" dirty="0"/>
          </a:p>
          <a:p>
            <a:r>
              <a:rPr lang="en-US" dirty="0" smtClean="0"/>
              <a:t>CDC </a:t>
            </a:r>
            <a:r>
              <a:rPr lang="en-US" dirty="0"/>
              <a:t>estimates </a:t>
            </a:r>
            <a:r>
              <a:rPr lang="en-US" dirty="0" smtClean="0"/>
              <a:t>nearly </a:t>
            </a:r>
            <a:r>
              <a:rPr lang="en-US" dirty="0" smtClean="0"/>
              <a:t>2.3 </a:t>
            </a:r>
            <a:r>
              <a:rPr lang="en-US" dirty="0"/>
              <a:t>million new STIs occur every year in </a:t>
            </a:r>
            <a:r>
              <a:rPr lang="en-US" dirty="0" smtClean="0"/>
              <a:t>the US, </a:t>
            </a:r>
            <a:r>
              <a:rPr lang="en-US" dirty="0"/>
              <a:t>half of those </a:t>
            </a:r>
            <a:r>
              <a:rPr lang="en-US" dirty="0" smtClean="0"/>
              <a:t>young </a:t>
            </a:r>
            <a:r>
              <a:rPr lang="en-US" dirty="0"/>
              <a:t>people aged </a:t>
            </a:r>
            <a:r>
              <a:rPr lang="en-US" dirty="0" smtClean="0"/>
              <a:t>15–24</a:t>
            </a:r>
          </a:p>
          <a:p>
            <a:endParaRPr lang="en-US" sz="800" dirty="0"/>
          </a:p>
          <a:p>
            <a:r>
              <a:rPr lang="en-US" dirty="0" smtClean="0"/>
              <a:t>Rates:</a:t>
            </a:r>
          </a:p>
          <a:p>
            <a:pPr lvl="1">
              <a:buClr>
                <a:schemeClr val="bg1"/>
              </a:buClr>
            </a:pPr>
            <a:r>
              <a:rPr lang="en-US" dirty="0" smtClean="0"/>
              <a:t>gonorrhea </a:t>
            </a:r>
            <a:r>
              <a:rPr lang="en-US" dirty="0"/>
              <a:t>rose by </a:t>
            </a:r>
            <a:r>
              <a:rPr lang="en-US" dirty="0" smtClean="0"/>
              <a:t>67%</a:t>
            </a:r>
          </a:p>
          <a:p>
            <a:pPr lvl="1">
              <a:buClr>
                <a:schemeClr val="bg1"/>
              </a:buClr>
            </a:pPr>
            <a:r>
              <a:rPr lang="en-US" dirty="0" smtClean="0"/>
              <a:t>syphilis </a:t>
            </a:r>
            <a:r>
              <a:rPr lang="en-US" dirty="0"/>
              <a:t>by </a:t>
            </a:r>
            <a:r>
              <a:rPr lang="en-US" dirty="0" smtClean="0"/>
              <a:t>76%</a:t>
            </a:r>
          </a:p>
          <a:p>
            <a:pPr lvl="1">
              <a:buClr>
                <a:schemeClr val="bg1"/>
              </a:buClr>
            </a:pPr>
            <a:r>
              <a:rPr lang="en-US" dirty="0" smtClean="0"/>
              <a:t>chlamydia </a:t>
            </a:r>
            <a:r>
              <a:rPr lang="en-US" dirty="0"/>
              <a:t>by </a:t>
            </a:r>
            <a:r>
              <a:rPr lang="en-US" dirty="0" smtClean="0"/>
              <a:t>21%</a:t>
            </a:r>
          </a:p>
          <a:p>
            <a:pPr lvl="1">
              <a:buClr>
                <a:schemeClr val="bg1"/>
              </a:buClr>
            </a:pPr>
            <a:endParaRPr lang="en-US" sz="800" dirty="0" smtClean="0"/>
          </a:p>
          <a:p>
            <a:pPr>
              <a:buClr>
                <a:schemeClr val="bg1"/>
              </a:buClr>
            </a:pPr>
            <a:r>
              <a:rPr lang="en-US" dirty="0" smtClean="0"/>
              <a:t> </a:t>
            </a:r>
            <a:r>
              <a:rPr lang="en-US" dirty="0"/>
              <a:t>According to the CDC, 2017 surpassed 2016 as the year with the most reported </a:t>
            </a:r>
            <a:r>
              <a:rPr lang="en-US" b="1" dirty="0"/>
              <a:t>STD</a:t>
            </a:r>
            <a:r>
              <a:rPr lang="en-US" dirty="0"/>
              <a:t> cases on record—and marked the fourth year in a row that </a:t>
            </a:r>
            <a:r>
              <a:rPr lang="en-US" b="1" dirty="0"/>
              <a:t>STDs</a:t>
            </a:r>
            <a:r>
              <a:rPr lang="en-US" dirty="0"/>
              <a:t> increased steeply in the </a:t>
            </a:r>
            <a:r>
              <a:rPr lang="en-US" b="1" dirty="0"/>
              <a:t>U.S.</a:t>
            </a:r>
            <a:endParaRPr lang="en-US" sz="900" dirty="0" smtClean="0"/>
          </a:p>
          <a:p>
            <a:pPr marL="0" indent="0" algn="ctr" eaLnBrk="1" hangingPunct="1">
              <a:lnSpc>
                <a:spcPct val="90000"/>
              </a:lnSpc>
              <a:buClr>
                <a:schemeClr val="bg1"/>
              </a:buClr>
              <a:buNone/>
            </a:pPr>
            <a:endParaRPr lang="en-US" sz="1100" b="1" dirty="0" smtClean="0"/>
          </a:p>
          <a:p>
            <a:pPr marL="0" indent="0" algn="ctr" eaLnBrk="1" hangingPunct="1">
              <a:lnSpc>
                <a:spcPct val="90000"/>
              </a:lnSpc>
              <a:buClr>
                <a:schemeClr val="bg1"/>
              </a:buClr>
              <a:buNone/>
            </a:pPr>
            <a:r>
              <a:rPr lang="en-US" b="1" dirty="0" smtClean="0"/>
              <a:t>Because Sex is a Health Matter!!!</a:t>
            </a:r>
          </a:p>
        </p:txBody>
      </p:sp>
      <p:sp>
        <p:nvSpPr>
          <p:cNvPr id="2" name="Footer Placeholder 1"/>
          <p:cNvSpPr>
            <a:spLocks noGrp="1"/>
          </p:cNvSpPr>
          <p:nvPr>
            <p:ph type="ftr" sz="quarter" idx="11"/>
          </p:nvPr>
        </p:nvSpPr>
        <p:spPr/>
        <p:txBody>
          <a:bodyPr/>
          <a:lstStyle/>
          <a:p>
            <a:pPr>
              <a:defRPr/>
            </a:pPr>
            <a:r>
              <a:rPr lang="en-US" dirty="0" smtClean="0">
                <a:solidFill>
                  <a:prstClr val="black">
                    <a:tint val="75000"/>
                  </a:prstClr>
                </a:solidFill>
                <a:hlinkClick r:id="rId4"/>
              </a:rPr>
              <a:t>http://www.ashasexualhealth.org/stdsstis/statistics/</a:t>
            </a:r>
            <a:r>
              <a:rPr lang="en-US" dirty="0">
                <a:solidFill>
                  <a:prstClr val="black">
                    <a:tint val="75000"/>
                  </a:prstClr>
                </a:solidFill>
              </a:rPr>
              <a:t>    </a:t>
            </a:r>
            <a:r>
              <a:rPr lang="en-US">
                <a:solidFill>
                  <a:prstClr val="black">
                    <a:tint val="75000"/>
                  </a:prstClr>
                </a:solidFill>
              </a:rPr>
              <a:t>https://</a:t>
            </a:r>
            <a:r>
              <a:rPr lang="en-US" smtClean="0">
                <a:solidFill>
                  <a:prstClr val="black">
                    <a:tint val="75000"/>
                  </a:prstClr>
                </a:solidFill>
              </a:rPr>
              <a:t>www.cdc.gov/std/stats16/default.htm</a:t>
            </a:r>
            <a:endParaRPr lang="en-US" dirty="0" smtClean="0">
              <a:solidFill>
                <a:prstClr val="black">
                  <a:tint val="75000"/>
                </a:prstClr>
              </a:solidFill>
            </a:endParaRPr>
          </a:p>
          <a:p>
            <a:pPr>
              <a:defRPr/>
            </a:pPr>
            <a:endParaRPr lang="en-US" dirty="0">
              <a:solidFill>
                <a:prstClr val="black">
                  <a:tint val="75000"/>
                </a:prstClr>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pPr eaLnBrk="1" hangingPunct="1"/>
            <a:r>
              <a:rPr lang="en-US" dirty="0"/>
              <a:t>Concluding the Sexual Histor</a:t>
            </a:r>
            <a:r>
              <a:rPr lang="en-US" sz="2400" dirty="0"/>
              <a:t>y</a:t>
            </a:r>
          </a:p>
        </p:txBody>
      </p:sp>
      <p:sp>
        <p:nvSpPr>
          <p:cNvPr id="666627" name="Rectangle 3"/>
          <p:cNvSpPr>
            <a:spLocks noGrp="1" noChangeArrowheads="1"/>
          </p:cNvSpPr>
          <p:nvPr>
            <p:ph type="body" idx="1"/>
          </p:nvPr>
        </p:nvSpPr>
        <p:spPr>
          <a:xfrm>
            <a:off x="457200" y="1295400"/>
            <a:ext cx="8229600" cy="4830763"/>
          </a:xfrm>
        </p:spPr>
        <p:txBody>
          <a:bodyPr>
            <a:normAutofit/>
          </a:bodyPr>
          <a:lstStyle/>
          <a:p>
            <a:pPr eaLnBrk="1" hangingPunct="1">
              <a:buClr>
                <a:schemeClr val="bg1"/>
              </a:buClr>
            </a:pPr>
            <a:r>
              <a:rPr lang="en-US" dirty="0" smtClean="0"/>
              <a:t>Thank the patient for being open and honest and praise protective practices</a:t>
            </a:r>
          </a:p>
          <a:p>
            <a:pPr eaLnBrk="1" hangingPunct="1">
              <a:buClr>
                <a:schemeClr val="bg1"/>
              </a:buClr>
            </a:pPr>
            <a:endParaRPr lang="en-US" sz="1000" dirty="0"/>
          </a:p>
          <a:p>
            <a:pPr eaLnBrk="1" hangingPunct="1">
              <a:buClr>
                <a:schemeClr val="bg1"/>
              </a:buClr>
            </a:pPr>
            <a:r>
              <a:rPr lang="en-US" dirty="0" smtClean="0"/>
              <a:t>Inquire about patient’s concerns regarding the interview</a:t>
            </a:r>
          </a:p>
          <a:p>
            <a:pPr eaLnBrk="1" hangingPunct="1">
              <a:buClr>
                <a:schemeClr val="bg1"/>
              </a:buClr>
            </a:pPr>
            <a:endParaRPr lang="en-US" sz="1000" dirty="0"/>
          </a:p>
          <a:p>
            <a:pPr eaLnBrk="1" hangingPunct="1">
              <a:buClr>
                <a:schemeClr val="bg1"/>
              </a:buClr>
            </a:pPr>
            <a:r>
              <a:rPr lang="en-US" dirty="0" smtClean="0"/>
              <a:t>Ask if patient has other questions about their sexual health or practices</a:t>
            </a:r>
          </a:p>
          <a:p>
            <a:pPr eaLnBrk="1" hangingPunct="1">
              <a:buClr>
                <a:schemeClr val="bg1"/>
              </a:buClr>
            </a:pPr>
            <a:endParaRPr lang="en-US" sz="1000" dirty="0"/>
          </a:p>
          <a:p>
            <a:pPr eaLnBrk="1" hangingPunct="1">
              <a:buClr>
                <a:schemeClr val="bg1"/>
              </a:buClr>
            </a:pPr>
            <a:r>
              <a:rPr lang="en-US" dirty="0" smtClean="0"/>
              <a:t>Address high-risk practices </a:t>
            </a:r>
            <a:r>
              <a:rPr lang="en-US" dirty="0"/>
              <a:t>(talk about prevention)</a:t>
            </a:r>
          </a:p>
          <a:p>
            <a:pPr eaLnBrk="1" hangingPunct="1">
              <a:buClr>
                <a:schemeClr val="bg1"/>
              </a:buClr>
            </a:pPr>
            <a:endParaRPr lang="en-US" sz="1000" dirty="0"/>
          </a:p>
          <a:p>
            <a:pPr eaLnBrk="1" hangingPunct="1">
              <a:buClr>
                <a:schemeClr val="bg1"/>
              </a:buClr>
            </a:pPr>
            <a:r>
              <a:rPr lang="en-US" dirty="0" smtClean="0"/>
              <a:t>Make referrals or develop plan for testing</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00449" y="1524000"/>
            <a:ext cx="8291383" cy="4019550"/>
          </a:xfrm>
        </p:spPr>
        <p:txBody>
          <a:bodyPr/>
          <a:lstStyle/>
          <a:p>
            <a:pPr marL="0" indent="0" eaLnBrk="1" hangingPunct="1">
              <a:buClr>
                <a:schemeClr val="accent2"/>
              </a:buClr>
              <a:buNone/>
            </a:pPr>
            <a:r>
              <a:rPr lang="en-US" sz="3200" dirty="0" smtClean="0"/>
              <a:t>As often as possible:</a:t>
            </a:r>
          </a:p>
          <a:p>
            <a:pPr lvl="1" eaLnBrk="1" hangingPunct="1">
              <a:buFont typeface="Wingdings" panose="05000000000000000000" pitchFamily="2" charset="2"/>
              <a:buChar char="§"/>
            </a:pPr>
            <a:r>
              <a:rPr lang="en-US" sz="2800" dirty="0" smtClean="0"/>
              <a:t>At every routine visit</a:t>
            </a:r>
          </a:p>
          <a:p>
            <a:pPr lvl="1" eaLnBrk="1" hangingPunct="1">
              <a:buFont typeface="Wingdings" panose="05000000000000000000" pitchFamily="2" charset="2"/>
              <a:buChar char="§"/>
            </a:pPr>
            <a:endParaRPr lang="en-US" sz="1000" dirty="0" smtClean="0"/>
          </a:p>
          <a:p>
            <a:pPr lvl="1" eaLnBrk="1" hangingPunct="1">
              <a:buFont typeface="Wingdings" panose="05000000000000000000" pitchFamily="2" charset="2"/>
              <a:buChar char="§"/>
            </a:pPr>
            <a:r>
              <a:rPr lang="en-US" sz="2800" dirty="0" smtClean="0"/>
              <a:t>Whenever clinically pertinent:</a:t>
            </a:r>
          </a:p>
          <a:p>
            <a:pPr lvl="2" eaLnBrk="1" hangingPunct="1">
              <a:buFont typeface="Wingdings" panose="05000000000000000000" pitchFamily="2" charset="2"/>
              <a:buChar char="§"/>
            </a:pPr>
            <a:r>
              <a:rPr lang="en-US" sz="2400" dirty="0" smtClean="0"/>
              <a:t>Ask patients with pharyngitis about oral sex</a:t>
            </a:r>
          </a:p>
          <a:p>
            <a:pPr lvl="2" eaLnBrk="1" hangingPunct="1">
              <a:buFont typeface="Wingdings" panose="05000000000000000000" pitchFamily="2" charset="2"/>
              <a:buChar char="§"/>
            </a:pPr>
            <a:endParaRPr lang="en-US" sz="1000" dirty="0" smtClean="0"/>
          </a:p>
          <a:p>
            <a:pPr lvl="2" eaLnBrk="1" hangingPunct="1">
              <a:buFont typeface="Wingdings" panose="05000000000000000000" pitchFamily="2" charset="2"/>
              <a:buChar char="§"/>
            </a:pPr>
            <a:r>
              <a:rPr lang="en-US" sz="2400" dirty="0" smtClean="0"/>
              <a:t>Ask patients with suspicious injuries (bruises on breasts, genitals) about a history of abuse</a:t>
            </a:r>
          </a:p>
        </p:txBody>
      </p:sp>
      <p:sp>
        <p:nvSpPr>
          <p:cNvPr id="4" name="Title 3"/>
          <p:cNvSpPr>
            <a:spLocks noGrp="1"/>
          </p:cNvSpPr>
          <p:nvPr>
            <p:ph type="title"/>
          </p:nvPr>
        </p:nvSpPr>
        <p:spPr>
          <a:xfrm>
            <a:off x="381000" y="381000"/>
            <a:ext cx="8610600" cy="857250"/>
          </a:xfrm>
        </p:spPr>
        <p:txBody>
          <a:bodyPr>
            <a:normAutofit fontScale="90000"/>
          </a:bodyPr>
          <a:lstStyle/>
          <a:p>
            <a:r>
              <a:rPr lang="en-US" dirty="0" smtClean="0"/>
              <a:t>Summary:</a:t>
            </a:r>
            <a:br>
              <a:rPr lang="en-US" dirty="0" smtClean="0"/>
            </a:br>
            <a:r>
              <a:rPr lang="en-US" dirty="0" smtClean="0"/>
              <a:t>When Should We Ask?</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a:t>
            </a:fld>
            <a:endParaRPr lang="en-US">
              <a:solidFill>
                <a:prstClr val="black">
                  <a:tint val="75000"/>
                </a:prstClr>
              </a:solidFill>
            </a:endParaRPr>
          </a:p>
        </p:txBody>
      </p:sp>
      <p:pic>
        <p:nvPicPr>
          <p:cNvPr id="1026" name="Picture 2" descr="https://img.medscapestatic.com/thumbnail_library/ht_180828_std_charts_cdc_470x380.jpg?interpolation=lanczos-none&amp;resize=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1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a:solidFill>
                  <a:srgbClr val="FFCC00"/>
                </a:solidFill>
              </a:rPr>
              <a:t>Percentage of High School Students Who Were Ever Tested for HIV,* by Sex,</a:t>
            </a:r>
            <a:r>
              <a:rPr lang="en-US" sz="1800" b="1" dirty="0" smtClean="0">
                <a:solidFill>
                  <a:srgbClr val="FFCC00"/>
                </a:solidFill>
              </a:rPr>
              <a:t> Grade,</a:t>
            </a:r>
            <a:r>
              <a:rPr lang="en-US" sz="1700" b="1" baseline="40000" dirty="0">
                <a:solidFill>
                  <a:srgbClr val="FFCC00"/>
                </a:solidFill>
              </a:rPr>
              <a:t>†</a:t>
            </a:r>
            <a:r>
              <a:rPr lang="en-US" sz="1800" b="1" dirty="0" smtClean="0">
                <a:solidFill>
                  <a:srgbClr val="FFCC00"/>
                </a:solidFill>
              </a:rPr>
              <a:t> and Race/Ethnicity, 2015</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a:solidFill>
                  <a:srgbClr val="FFCC00"/>
                </a:solidFill>
              </a:rPr>
              <a:t>*Not including tests done when donating blood</a:t>
            </a:r>
          </a:p>
          <a:p>
            <a:r>
              <a:rPr lang="en-US" sz="900" b="1" baseline="50000" dirty="0">
                <a:solidFill>
                  <a:srgbClr val="FFCC00"/>
                </a:solidFill>
              </a:rPr>
              <a:t>†</a:t>
            </a:r>
            <a:r>
              <a:rPr lang="en-US" sz="1100" dirty="0" smtClean="0">
                <a:solidFill>
                  <a:srgbClr val="FFCC00"/>
                </a:solidFill>
              </a:rPr>
              <a:t>12th &gt; 10th (Based on t-test analysis, p &lt; 0.05.)</a:t>
            </a:r>
          </a:p>
          <a:p>
            <a:r>
              <a:rPr lang="en-US" sz="1100" dirty="0" smtClean="0">
                <a:solidFill>
                  <a:srgbClr val="FFCC00"/>
                </a:solidFill>
              </a:rPr>
              <a:t>All Hispanic students are included in the Hispanic category.  All other races are non-Hispanic.</a:t>
            </a:r>
          </a:p>
          <a:p>
            <a:r>
              <a:rPr lang="en-US" sz="1100" dirty="0" smtClean="0">
                <a:solidFill>
                  <a:srgbClr val="FFCC00"/>
                </a:solidFill>
              </a:rPr>
              <a:t>Missing bar indicates fewer than 100 students in this subgroup.</a:t>
            </a:r>
          </a:p>
          <a:p>
            <a:r>
              <a:rPr lang="en-US" sz="1100" dirty="0" smtClean="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2015 - QN85</a:t>
            </a:r>
            <a:endParaRPr lang="en-US" sz="1600" i="1" dirty="0"/>
          </a:p>
        </p:txBody>
      </p:sp>
      <p:graphicFrame>
        <p:nvGraphicFramePr>
          <p:cNvPr id="9" name="Chart Placeholder 8"/>
          <p:cNvGraphicFramePr>
            <a:graphicFrameLocks noGrp="1"/>
          </p:cNvGraphicFramePr>
          <p:nvPr>
            <p:ph type="chart" idx="1"/>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23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Title 1"/>
          <p:cNvSpPr>
            <a:spLocks noGrp="1"/>
          </p:cNvSpPr>
          <p:nvPr>
            <p:ph type="title"/>
          </p:nvPr>
        </p:nvSpPr>
        <p:spPr/>
        <p:txBody>
          <a:bodyPr/>
          <a:lstStyle/>
          <a:p>
            <a:r>
              <a:rPr lang="en-US" sz="2700"/>
              <a:t>Don’t Ask, Don’t Know, Don’t Tell</a:t>
            </a:r>
          </a:p>
        </p:txBody>
      </p:sp>
      <p:sp>
        <p:nvSpPr>
          <p:cNvPr id="648195" name="Content Placeholder 2"/>
          <p:cNvSpPr>
            <a:spLocks noGrp="1"/>
          </p:cNvSpPr>
          <p:nvPr>
            <p:ph idx="1"/>
          </p:nvPr>
        </p:nvSpPr>
        <p:spPr/>
        <p:txBody>
          <a:bodyPr/>
          <a:lstStyle/>
          <a:p>
            <a:r>
              <a:rPr lang="en-US" dirty="0" smtClean="0"/>
              <a:t>64% women 18-44 said it’s up to health professional to initiate conversations about STDs</a:t>
            </a:r>
          </a:p>
          <a:p>
            <a:pPr>
              <a:buFont typeface="Wingdings" pitchFamily="2" charset="2"/>
              <a:buNone/>
            </a:pPr>
            <a:r>
              <a:rPr lang="en-US" dirty="0" smtClean="0"/>
              <a:t>YET</a:t>
            </a:r>
          </a:p>
          <a:p>
            <a:r>
              <a:rPr lang="en-US" dirty="0" smtClean="0"/>
              <a:t>Only 10% said health professional raised subject of STDs other than HIV/AIDS</a:t>
            </a:r>
          </a:p>
          <a:p>
            <a:endParaRPr lang="en-US" dirty="0" smtClean="0"/>
          </a:p>
          <a:p>
            <a:r>
              <a:rPr lang="en-US" dirty="0" smtClean="0"/>
              <a:t>Only 3% brought up STDs themselves</a:t>
            </a:r>
          </a:p>
          <a:p>
            <a:pPr>
              <a:buFont typeface="Wingdings" pitchFamily="2" charset="2"/>
              <a:buNone/>
            </a:pPr>
            <a:endParaRPr lang="en-US" dirty="0" smtClean="0"/>
          </a:p>
        </p:txBody>
      </p:sp>
      <p:sp>
        <p:nvSpPr>
          <p:cNvPr id="641028" name="Footer Placeholder 3"/>
          <p:cNvSpPr>
            <a:spLocks noGrp="1"/>
          </p:cNvSpPr>
          <p:nvPr>
            <p:ph type="ftr" sz="quarter" idx="11"/>
          </p:nvPr>
        </p:nvSpPr>
        <p:spPr/>
        <p:txBody>
          <a:bodyPr/>
          <a:lstStyle/>
          <a:p>
            <a:pPr fontAlgn="base">
              <a:spcBef>
                <a:spcPct val="0"/>
              </a:spcBef>
              <a:spcAft>
                <a:spcPct val="0"/>
              </a:spcAft>
              <a:defRPr/>
            </a:pPr>
            <a:r>
              <a:rPr lang="en-US" dirty="0" smtClean="0">
                <a:latin typeface="Arial" pitchFamily="34" charset="0"/>
              </a:rPr>
              <a:t>Larkin, JAMA Women's Health Newline, Background Briefing, posted July 13, 1998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533400" y="1828800"/>
            <a:ext cx="8305800" cy="3486150"/>
          </a:xfrm>
        </p:spPr>
        <p:txBody>
          <a:bodyPr/>
          <a:lstStyle/>
          <a:p>
            <a:pPr eaLnBrk="1" hangingPunct="1">
              <a:buClr>
                <a:schemeClr val="bg1"/>
              </a:buClr>
            </a:pPr>
            <a:r>
              <a:rPr lang="en-US" dirty="0" smtClean="0"/>
              <a:t>Less than </a:t>
            </a:r>
            <a:r>
              <a:rPr lang="en-US" dirty="0" smtClean="0">
                <a:solidFill>
                  <a:srgbClr val="FFFF00"/>
                </a:solidFill>
              </a:rPr>
              <a:t>40%</a:t>
            </a:r>
            <a:r>
              <a:rPr lang="en-US" dirty="0" smtClean="0"/>
              <a:t> of primary care clinicians obtain a sexual history routinely in new adult patients</a:t>
            </a:r>
          </a:p>
          <a:p>
            <a:pPr eaLnBrk="1" hangingPunct="1">
              <a:buClr>
                <a:schemeClr val="bg1"/>
              </a:buClr>
              <a:buFontTx/>
              <a:buNone/>
            </a:pPr>
            <a:endParaRPr lang="en-US" sz="1800" dirty="0"/>
          </a:p>
          <a:p>
            <a:pPr eaLnBrk="1" hangingPunct="1">
              <a:buClr>
                <a:schemeClr val="bg1"/>
              </a:buClr>
            </a:pPr>
            <a:r>
              <a:rPr lang="en-US" dirty="0" smtClean="0"/>
              <a:t>We ask even less often during successive visits</a:t>
            </a:r>
          </a:p>
        </p:txBody>
      </p:sp>
      <p:sp>
        <p:nvSpPr>
          <p:cNvPr id="29700" name="Text Box 4"/>
          <p:cNvSpPr txBox="1">
            <a:spLocks noChangeArrowheads="1"/>
          </p:cNvSpPr>
          <p:nvPr/>
        </p:nvSpPr>
        <p:spPr bwMode="auto">
          <a:xfrm>
            <a:off x="2057400" y="4914901"/>
            <a:ext cx="5143500" cy="345582"/>
          </a:xfrm>
          <a:prstGeom prst="rect">
            <a:avLst/>
          </a:prstGeom>
          <a:noFill/>
          <a:ln w="9525">
            <a:noFill/>
            <a:miter lim="800000"/>
            <a:headEnd/>
            <a:tailEnd/>
          </a:ln>
        </p:spPr>
        <p:txBody>
          <a:bodyPr lIns="67920" tIns="33960" rIns="67920" bIns="33960">
            <a:spAutoFit/>
          </a:bodyPr>
          <a:lstStyle/>
          <a:p>
            <a:pPr>
              <a:spcBef>
                <a:spcPct val="50000"/>
              </a:spcBef>
            </a:pPr>
            <a:r>
              <a:rPr lang="en-US" dirty="0" err="1">
                <a:solidFill>
                  <a:srgbClr val="B1DEF8"/>
                </a:solidFill>
              </a:rPr>
              <a:t>Diamant</a:t>
            </a:r>
            <a:r>
              <a:rPr lang="en-US" dirty="0">
                <a:solidFill>
                  <a:srgbClr val="B1DEF8"/>
                </a:solidFill>
              </a:rPr>
              <a:t> et al. 2000</a:t>
            </a:r>
          </a:p>
        </p:txBody>
      </p:sp>
      <p:sp>
        <p:nvSpPr>
          <p:cNvPr id="5" name="Title 4"/>
          <p:cNvSpPr>
            <a:spLocks noGrp="1"/>
          </p:cNvSpPr>
          <p:nvPr>
            <p:ph type="title"/>
          </p:nvPr>
        </p:nvSpPr>
        <p:spPr/>
        <p:txBody>
          <a:bodyPr/>
          <a:lstStyle/>
          <a:p>
            <a:r>
              <a:rPr lang="en-US" dirty="0" smtClean="0"/>
              <a:t>We Don’t Ask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dom-ad-french.jpg"/>
          <p:cNvPicPr>
            <a:picLocks noChangeAspect="1"/>
          </p:cNvPicPr>
          <p:nvPr/>
        </p:nvPicPr>
        <p:blipFill>
          <a:blip r:embed="rId2" cstate="print"/>
          <a:stretch>
            <a:fillRect/>
          </a:stretch>
        </p:blipFill>
        <p:spPr>
          <a:xfrm>
            <a:off x="0" y="12101"/>
            <a:ext cx="9144000" cy="68156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8" y="274638"/>
            <a:ext cx="8708922" cy="715962"/>
          </a:xfrm>
        </p:spPr>
        <p:txBody>
          <a:bodyPr/>
          <a:lstStyle/>
          <a:p>
            <a:r>
              <a:rPr lang="en-US" sz="2700" b="1" dirty="0" smtClean="0"/>
              <a:t>Sex </a:t>
            </a:r>
            <a:r>
              <a:rPr lang="en-US" sz="2700" b="1" dirty="0"/>
              <a:t>Education Not Adequate in </a:t>
            </a:r>
            <a:r>
              <a:rPr lang="en-US" sz="2700" b="1" dirty="0" smtClean="0"/>
              <a:t>Most US </a:t>
            </a:r>
            <a:r>
              <a:rPr lang="en-US" sz="2700" b="1" dirty="0"/>
              <a:t>Schools</a:t>
            </a:r>
            <a:endParaRPr lang="en-US" sz="2700" dirty="0"/>
          </a:p>
        </p:txBody>
      </p:sp>
      <p:sp>
        <p:nvSpPr>
          <p:cNvPr id="3" name="Content Placeholder 2"/>
          <p:cNvSpPr>
            <a:spLocks noGrp="1"/>
          </p:cNvSpPr>
          <p:nvPr>
            <p:ph idx="1"/>
          </p:nvPr>
        </p:nvSpPr>
        <p:spPr>
          <a:xfrm>
            <a:off x="76200" y="990600"/>
            <a:ext cx="8991600" cy="4916269"/>
          </a:xfrm>
        </p:spPr>
        <p:txBody>
          <a:bodyPr>
            <a:normAutofit/>
          </a:bodyPr>
          <a:lstStyle/>
          <a:p>
            <a:pPr>
              <a:buClr>
                <a:schemeClr val="bg1"/>
              </a:buClr>
            </a:pPr>
            <a:r>
              <a:rPr lang="en-US" sz="2200" dirty="0"/>
              <a:t>In most U.S. states, fewer than </a:t>
            </a:r>
            <a:r>
              <a:rPr lang="en-US" sz="2200" dirty="0" smtClean="0"/>
              <a:t>1/2 </a:t>
            </a:r>
            <a:r>
              <a:rPr lang="en-US" sz="2200" dirty="0"/>
              <a:t>of high schools and just </a:t>
            </a:r>
            <a:r>
              <a:rPr lang="en-US" sz="2200" dirty="0" smtClean="0"/>
              <a:t>1 </a:t>
            </a:r>
            <a:r>
              <a:rPr lang="en-US" sz="2200" dirty="0"/>
              <a:t>in </a:t>
            </a:r>
            <a:r>
              <a:rPr lang="en-US" sz="2200" dirty="0" smtClean="0"/>
              <a:t>5 </a:t>
            </a:r>
            <a:r>
              <a:rPr lang="en-US" sz="2200" dirty="0"/>
              <a:t>middle schools teach </a:t>
            </a:r>
            <a:r>
              <a:rPr lang="en-US" sz="2200" dirty="0" smtClean="0"/>
              <a:t>essential </a:t>
            </a:r>
            <a:r>
              <a:rPr lang="en-US" sz="2200" dirty="0"/>
              <a:t>sex education topics recommended by the </a:t>
            </a:r>
            <a:r>
              <a:rPr lang="en-US" sz="2200" dirty="0" smtClean="0"/>
              <a:t>CDC, </a:t>
            </a:r>
            <a:r>
              <a:rPr lang="en-US" sz="2200" dirty="0"/>
              <a:t>according to a </a:t>
            </a:r>
            <a:r>
              <a:rPr lang="en-US" sz="2200" dirty="0" smtClean="0"/>
              <a:t>CDC </a:t>
            </a:r>
            <a:r>
              <a:rPr lang="en-US" sz="2200" dirty="0"/>
              <a:t>report. </a:t>
            </a:r>
          </a:p>
          <a:p>
            <a:pPr>
              <a:buClr>
                <a:schemeClr val="bg1"/>
              </a:buClr>
            </a:pPr>
            <a:endParaRPr lang="en-US" sz="1000" dirty="0"/>
          </a:p>
          <a:p>
            <a:pPr>
              <a:buClr>
                <a:schemeClr val="bg1"/>
              </a:buClr>
            </a:pPr>
            <a:r>
              <a:rPr lang="en-US" sz="2200" dirty="0"/>
              <a:t>The report shows the </a:t>
            </a:r>
            <a:r>
              <a:rPr lang="en-US" sz="2200" dirty="0" smtClean="0"/>
              <a:t>percent of </a:t>
            </a:r>
            <a:r>
              <a:rPr lang="en-US" sz="2200" dirty="0"/>
              <a:t>schools providing sexual health education that meets CDC's criteria is generally low and varies widely by state.  Among the key </a:t>
            </a:r>
            <a:r>
              <a:rPr lang="en-US" sz="2200" dirty="0" smtClean="0"/>
              <a:t>findings for schools that teach all essential topics were:</a:t>
            </a:r>
            <a:endParaRPr lang="en-US" sz="2200" dirty="0"/>
          </a:p>
          <a:p>
            <a:pPr lvl="2">
              <a:buClr>
                <a:schemeClr val="bg1"/>
              </a:buClr>
            </a:pPr>
            <a:r>
              <a:rPr lang="en-US" sz="2000" dirty="0" smtClean="0"/>
              <a:t>high </a:t>
            </a:r>
            <a:r>
              <a:rPr lang="en-US" sz="2000" dirty="0"/>
              <a:t>schools </a:t>
            </a:r>
            <a:r>
              <a:rPr lang="en-US" sz="2000" dirty="0" smtClean="0"/>
              <a:t>(grade </a:t>
            </a:r>
            <a:r>
              <a:rPr lang="en-US" sz="2000" dirty="0"/>
              <a:t>9, 10, 11, or </a:t>
            </a:r>
            <a:r>
              <a:rPr lang="en-US" sz="2000" dirty="0" smtClean="0"/>
              <a:t>12) </a:t>
            </a:r>
            <a:r>
              <a:rPr lang="en-US" sz="2000" dirty="0"/>
              <a:t>ranges from 21% to 90%</a:t>
            </a:r>
          </a:p>
          <a:p>
            <a:pPr lvl="2">
              <a:buClr>
                <a:schemeClr val="bg1"/>
              </a:buClr>
            </a:pPr>
            <a:r>
              <a:rPr lang="en-US" sz="2000" dirty="0" smtClean="0"/>
              <a:t>middle </a:t>
            </a:r>
            <a:r>
              <a:rPr lang="en-US" sz="2000" dirty="0"/>
              <a:t>schools </a:t>
            </a:r>
            <a:r>
              <a:rPr lang="en-US" sz="2000" dirty="0" smtClean="0"/>
              <a:t>(grade </a:t>
            </a:r>
            <a:r>
              <a:rPr lang="en-US" sz="2000" dirty="0"/>
              <a:t>6, 7, or </a:t>
            </a:r>
            <a:r>
              <a:rPr lang="en-US" sz="2000" dirty="0" smtClean="0"/>
              <a:t>8) </a:t>
            </a:r>
            <a:r>
              <a:rPr lang="en-US" sz="2000" dirty="0"/>
              <a:t>ranges from 4% to 46%</a:t>
            </a:r>
          </a:p>
          <a:p>
            <a:pPr>
              <a:buClr>
                <a:schemeClr val="bg1"/>
              </a:buClr>
            </a:pPr>
            <a:endParaRPr lang="en-US" sz="1000" dirty="0"/>
          </a:p>
          <a:p>
            <a:pPr>
              <a:buClr>
                <a:schemeClr val="bg1"/>
              </a:buClr>
            </a:pPr>
            <a:r>
              <a:rPr lang="en-US" sz="2200" dirty="0"/>
              <a:t>With nearly </a:t>
            </a:r>
            <a:r>
              <a:rPr lang="en-US" sz="2200" dirty="0" smtClean="0"/>
              <a:t>¼ of </a:t>
            </a:r>
            <a:r>
              <a:rPr lang="en-US" sz="2200" dirty="0"/>
              <a:t>HIV diagnoses and </a:t>
            </a:r>
            <a:r>
              <a:rPr lang="en-US" sz="2200" dirty="0" smtClean="0"/>
              <a:t>½ of </a:t>
            </a:r>
            <a:r>
              <a:rPr lang="en-US" sz="2200" dirty="0"/>
              <a:t>all </a:t>
            </a:r>
            <a:r>
              <a:rPr lang="en-US" sz="2200" dirty="0" smtClean="0"/>
              <a:t>STI in </a:t>
            </a:r>
            <a:r>
              <a:rPr lang="en-US" sz="2200" dirty="0"/>
              <a:t>the U.S. occurring among those under </a:t>
            </a:r>
            <a:r>
              <a:rPr lang="en-US" sz="2200" dirty="0" smtClean="0"/>
              <a:t>25</a:t>
            </a:r>
            <a:r>
              <a:rPr lang="en-US" sz="2200" dirty="0"/>
              <a:t>, sex education in schools represents a missed opportunity for delivering critical HIV </a:t>
            </a:r>
            <a:r>
              <a:rPr lang="en-US" sz="2200" dirty="0" smtClean="0"/>
              <a:t>&amp; STD </a:t>
            </a:r>
            <a:r>
              <a:rPr lang="en-US" sz="2200" dirty="0"/>
              <a:t>prevention </a:t>
            </a:r>
            <a:r>
              <a:rPr lang="en-US" sz="2200" dirty="0" smtClean="0"/>
              <a:t>knowledge &amp; skills</a:t>
            </a:r>
            <a:endParaRPr lang="en-US" sz="2200" dirty="0"/>
          </a:p>
        </p:txBody>
      </p:sp>
      <p:sp>
        <p:nvSpPr>
          <p:cNvPr id="4" name="TextBox 3"/>
          <p:cNvSpPr txBox="1"/>
          <p:nvPr/>
        </p:nvSpPr>
        <p:spPr>
          <a:xfrm>
            <a:off x="1351936" y="5906869"/>
            <a:ext cx="6268064" cy="646331"/>
          </a:xfrm>
          <a:prstGeom prst="rect">
            <a:avLst/>
          </a:prstGeom>
          <a:noFill/>
        </p:spPr>
        <p:txBody>
          <a:bodyPr wrap="square" rtlCol="0">
            <a:spAutoFit/>
          </a:bodyPr>
          <a:lstStyle/>
          <a:p>
            <a:pPr algn="ctr"/>
            <a:r>
              <a:rPr lang="en-US" dirty="0" smtClean="0">
                <a:hlinkClick r:id="rId2"/>
              </a:rPr>
              <a:t>U.S</a:t>
            </a:r>
            <a:r>
              <a:rPr lang="en-US" dirty="0">
                <a:hlinkClick r:id="rId2"/>
              </a:rPr>
              <a:t>. Centers for Disease Control and </a:t>
            </a:r>
            <a:r>
              <a:rPr lang="en-US" dirty="0" smtClean="0">
                <a:hlinkClick r:id="rId2"/>
              </a:rPr>
              <a:t>Prevention</a:t>
            </a:r>
            <a:r>
              <a:rPr lang="en-US" dirty="0" smtClean="0"/>
              <a:t>   - </a:t>
            </a:r>
            <a:r>
              <a:rPr lang="en-US" dirty="0" smtClean="0">
                <a:solidFill>
                  <a:schemeClr val="bg1"/>
                </a:solidFill>
              </a:rPr>
              <a:t>December </a:t>
            </a:r>
            <a:r>
              <a:rPr lang="en-US" dirty="0">
                <a:solidFill>
                  <a:schemeClr val="bg1"/>
                </a:solidFill>
              </a:rPr>
              <a:t>9, 2015</a:t>
            </a:r>
          </a:p>
        </p:txBody>
      </p:sp>
    </p:spTree>
    <p:extLst>
      <p:ext uri="{BB962C8B-B14F-4D97-AF65-F5344CB8AC3E}">
        <p14:creationId xmlns:p14="http://schemas.microsoft.com/office/powerpoint/2010/main" val="232689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kids and condom.jpg"/>
          <p:cNvPicPr>
            <a:picLocks noChangeAspect="1"/>
          </p:cNvPicPr>
          <p:nvPr/>
        </p:nvPicPr>
        <p:blipFill>
          <a:blip r:embed="rId2" cstate="print"/>
          <a:stretch>
            <a:fillRect/>
          </a:stretch>
        </p:blipFill>
        <p:spPr>
          <a:xfrm>
            <a:off x="1447800" y="76200"/>
            <a:ext cx="6248400" cy="6705600"/>
          </a:xfrm>
          <a:prstGeom prst="rect">
            <a:avLst/>
          </a:prstGeom>
        </p:spPr>
      </p:pic>
    </p:spTree>
    <p:extLst>
      <p:ext uri="{BB962C8B-B14F-4D97-AF65-F5344CB8AC3E}">
        <p14:creationId xmlns:p14="http://schemas.microsoft.com/office/powerpoint/2010/main" val="1562300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Office Theme">
  <a:themeElements>
    <a:clrScheme name="Custom 10">
      <a:dk1>
        <a:sysClr val="windowText" lastClr="000000"/>
      </a:dk1>
      <a:lt1>
        <a:sysClr val="window" lastClr="FFFFFF"/>
      </a:lt1>
      <a:dk2>
        <a:srgbClr val="1F497D"/>
      </a:dk2>
      <a:lt2>
        <a:srgbClr val="EEECE1"/>
      </a:lt2>
      <a:accent1>
        <a:srgbClr val="4F81BD"/>
      </a:accent1>
      <a:accent2>
        <a:srgbClr val="632423"/>
      </a:accent2>
      <a:accent3>
        <a:srgbClr val="953734"/>
      </a:accent3>
      <a:accent4>
        <a:srgbClr val="C0504D"/>
      </a:accent4>
      <a:accent5>
        <a:srgbClr val="D99694"/>
      </a:accent5>
      <a:accent6>
        <a:srgbClr val="E5B9B7"/>
      </a:accent6>
      <a:hlink>
        <a:srgbClr val="F79646"/>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632423"/>
      </a:accent2>
      <a:accent3>
        <a:srgbClr val="953734"/>
      </a:accent3>
      <a:accent4>
        <a:srgbClr val="D99694"/>
      </a:accent4>
      <a:accent5>
        <a:srgbClr val="E5B9B7"/>
      </a:accent5>
      <a:accent6>
        <a:srgbClr val="F2D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12369</TotalTime>
  <Words>1459</Words>
  <Application>Microsoft Office PowerPoint</Application>
  <PresentationFormat>On-screen Show (4:3)</PresentationFormat>
  <Paragraphs>197</Paragraphs>
  <Slides>21</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Wingdings</vt:lpstr>
      <vt:lpstr>1_Office Theme</vt:lpstr>
      <vt:lpstr>Office Theme</vt:lpstr>
      <vt:lpstr>Let’s Play!</vt:lpstr>
      <vt:lpstr>Why Ask about Sex?</vt:lpstr>
      <vt:lpstr>PowerPoint Presentation</vt:lpstr>
      <vt:lpstr>PowerPoint Presentation</vt:lpstr>
      <vt:lpstr>Don’t Ask, Don’t Know, Don’t Tell</vt:lpstr>
      <vt:lpstr>We Don’t Ask</vt:lpstr>
      <vt:lpstr>PowerPoint Presentation</vt:lpstr>
      <vt:lpstr>Sex Education Not Adequate in Most US Schools</vt:lpstr>
      <vt:lpstr>PowerPoint Presentation</vt:lpstr>
      <vt:lpstr>Taking a Comprehensive History</vt:lpstr>
      <vt:lpstr>Sexual History</vt:lpstr>
      <vt:lpstr>Things to Remember</vt:lpstr>
      <vt:lpstr>The CORES Model</vt:lpstr>
      <vt:lpstr>Partners</vt:lpstr>
      <vt:lpstr>Teens </vt:lpstr>
      <vt:lpstr>Practices</vt:lpstr>
      <vt:lpstr>Risk of HIV Infection by Sexual act or Activity</vt:lpstr>
      <vt:lpstr>STIs</vt:lpstr>
      <vt:lpstr>Pregnancy</vt:lpstr>
      <vt:lpstr>Concluding the Sexual History</vt:lpstr>
      <vt:lpstr>Summary: When Should We 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Southerly, Jeannette</cp:lastModifiedBy>
  <cp:revision>174</cp:revision>
  <cp:lastPrinted>2016-03-04T19:52:19Z</cp:lastPrinted>
  <dcterms:created xsi:type="dcterms:W3CDTF">1601-01-01T00:00:00Z</dcterms:created>
  <dcterms:modified xsi:type="dcterms:W3CDTF">2019-08-23T15:42:35Z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